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1" r:id="rId14"/>
    <p:sldId id="270" r:id="rId15"/>
    <p:sldId id="272" r:id="rId16"/>
    <p:sldId id="273" r:id="rId17"/>
    <p:sldId id="274" r:id="rId18"/>
    <p:sldId id="275" r:id="rId19"/>
    <p:sldId id="276" r:id="rId20"/>
    <p:sldId id="278"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9" autoAdjust="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C09F5-29F8-4646-AB7F-21617E542B47}" type="datetimeFigureOut">
              <a:rPr lang="de-DE" smtClean="0"/>
              <a:t>10.03.2016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D6014-D3FB-4663-B217-9DFCF9F267EE}" type="slidenum">
              <a:rPr lang="de-DE" smtClean="0"/>
              <a:t>‹Nr.›</a:t>
            </a:fld>
            <a:endParaRPr lang="de-DE"/>
          </a:p>
        </p:txBody>
      </p:sp>
    </p:spTree>
    <p:extLst>
      <p:ext uri="{BB962C8B-B14F-4D97-AF65-F5344CB8AC3E}">
        <p14:creationId xmlns:p14="http://schemas.microsoft.com/office/powerpoint/2010/main" val="4180176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F0D6014-D3FB-4663-B217-9DFCF9F267EE}" type="slidenum">
              <a:rPr lang="de-DE" smtClean="0"/>
              <a:t>8</a:t>
            </a:fld>
            <a:endParaRPr lang="de-DE"/>
          </a:p>
        </p:txBody>
      </p:sp>
    </p:spTree>
    <p:extLst>
      <p:ext uri="{BB962C8B-B14F-4D97-AF65-F5344CB8AC3E}">
        <p14:creationId xmlns:p14="http://schemas.microsoft.com/office/powerpoint/2010/main" val="140125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8653819-7231-4741-967B-C427E3ED1412}" type="datetimeFigureOut">
              <a:rPr lang="de-DE" smtClean="0"/>
              <a:t>10.03.2016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306401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8653819-7231-4741-967B-C427E3ED1412}" type="datetimeFigureOut">
              <a:rPr lang="de-DE" smtClean="0"/>
              <a:t>10.03.2016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126812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8653819-7231-4741-967B-C427E3ED1412}" type="datetimeFigureOut">
              <a:rPr lang="de-DE" smtClean="0"/>
              <a:t>10.03.2016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171458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8653819-7231-4741-967B-C427E3ED1412}" type="datetimeFigureOut">
              <a:rPr lang="de-DE" smtClean="0"/>
              <a:t>10.03.2016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140993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8653819-7231-4741-967B-C427E3ED1412}" type="datetimeFigureOut">
              <a:rPr lang="de-DE" smtClean="0"/>
              <a:t>10.03.2016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7694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8653819-7231-4741-967B-C427E3ED1412}" type="datetimeFigureOut">
              <a:rPr lang="de-DE" smtClean="0"/>
              <a:t>10.03.2016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11316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8653819-7231-4741-967B-C427E3ED1412}" type="datetimeFigureOut">
              <a:rPr lang="de-DE" smtClean="0"/>
              <a:t>10.03.2016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88184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8653819-7231-4741-967B-C427E3ED1412}" type="datetimeFigureOut">
              <a:rPr lang="de-DE" smtClean="0"/>
              <a:t>10.03.2016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381729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8653819-7231-4741-967B-C427E3ED1412}" type="datetimeFigureOut">
              <a:rPr lang="de-DE" smtClean="0"/>
              <a:t>10.03.2016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38576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8653819-7231-4741-967B-C427E3ED1412}" type="datetimeFigureOut">
              <a:rPr lang="de-DE" smtClean="0"/>
              <a:t>10.03.2016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336220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8653819-7231-4741-967B-C427E3ED1412}" type="datetimeFigureOut">
              <a:rPr lang="de-DE" smtClean="0"/>
              <a:t>10.03.2016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CC33E9E-60D2-4F7B-B62E-A9436662F053}" type="slidenum">
              <a:rPr lang="de-DE" smtClean="0"/>
              <a:t>‹Nr.›</a:t>
            </a:fld>
            <a:endParaRPr lang="de-DE"/>
          </a:p>
        </p:txBody>
      </p:sp>
    </p:spTree>
    <p:extLst>
      <p:ext uri="{BB962C8B-B14F-4D97-AF65-F5344CB8AC3E}">
        <p14:creationId xmlns:p14="http://schemas.microsoft.com/office/powerpoint/2010/main" val="408708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53819-7231-4741-967B-C427E3ED1412}" type="datetimeFigureOut">
              <a:rPr lang="de-DE" smtClean="0"/>
              <a:t>10.03.2016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33E9E-60D2-4F7B-B62E-A9436662F053}" type="slidenum">
              <a:rPr lang="de-DE" smtClean="0"/>
              <a:t>‹Nr.›</a:t>
            </a:fld>
            <a:endParaRPr lang="de-DE"/>
          </a:p>
        </p:txBody>
      </p:sp>
    </p:spTree>
    <p:extLst>
      <p:ext uri="{BB962C8B-B14F-4D97-AF65-F5344CB8AC3E}">
        <p14:creationId xmlns:p14="http://schemas.microsoft.com/office/powerpoint/2010/main" val="1451222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18" t="4177" r="10200" b="1075"/>
          <a:stretch/>
        </p:blipFill>
        <p:spPr bwMode="auto">
          <a:xfrm>
            <a:off x="2123728" y="688063"/>
            <a:ext cx="4729514" cy="35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123728" y="4797152"/>
            <a:ext cx="4729514" cy="646331"/>
          </a:xfrm>
          <a:prstGeom prst="rect">
            <a:avLst/>
          </a:prstGeom>
          <a:noFill/>
        </p:spPr>
        <p:txBody>
          <a:bodyPr wrap="square" rtlCol="0">
            <a:spAutoFit/>
          </a:bodyPr>
          <a:lstStyle/>
          <a:p>
            <a:pPr algn="ctr"/>
            <a:r>
              <a:rPr lang="de-DE" sz="3600" b="1" dirty="0" smtClean="0">
                <a:latin typeface="Corporate E" pitchFamily="18" charset="0"/>
              </a:rPr>
              <a:t>Dokumentation</a:t>
            </a:r>
            <a:endParaRPr lang="de-DE" sz="3600" b="1" dirty="0">
              <a:latin typeface="Corporate E" pitchFamily="18" charset="0"/>
            </a:endParaRPr>
          </a:p>
        </p:txBody>
      </p:sp>
    </p:spTree>
    <p:extLst>
      <p:ext uri="{BB962C8B-B14F-4D97-AF65-F5344CB8AC3E}">
        <p14:creationId xmlns:p14="http://schemas.microsoft.com/office/powerpoint/2010/main" val="295476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3923928" y="1611506"/>
            <a:ext cx="3096344" cy="341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467544" y="548680"/>
            <a:ext cx="8208912" cy="677108"/>
          </a:xfrm>
          <a:prstGeom prst="rect">
            <a:avLst/>
          </a:prstGeom>
          <a:noFill/>
        </p:spPr>
        <p:txBody>
          <a:bodyPr wrap="square" rtlCol="0">
            <a:spAutoFit/>
          </a:bodyPr>
          <a:lstStyle/>
          <a:p>
            <a:r>
              <a:rPr lang="de-DE" sz="1400" b="1" dirty="0" smtClean="0">
                <a:latin typeface="Corporate S" panose="02020500000000000000" pitchFamily="18" charset="0"/>
              </a:rPr>
              <a:t>Workshop 5:  Falsche Täter, falsche Opfer?</a:t>
            </a:r>
          </a:p>
          <a:p>
            <a:r>
              <a:rPr lang="de-DE" sz="1200" dirty="0" smtClean="0">
                <a:latin typeface="Corporate S" panose="02020500000000000000" pitchFamily="18" charset="0"/>
              </a:rPr>
              <a:t>Moderiert von Anne Steckner, Mitarbeiterin der Bundesgeschäftsstelle, wurden im Workshop zwei Artikel gelesen und unter folgender Fragestellung diskutiert:</a:t>
            </a:r>
            <a:endParaRPr lang="de-DE" sz="1200" dirty="0">
              <a:latin typeface="Corporate S" panose="02020500000000000000" pitchFamily="18" charset="0"/>
            </a:endParaRPr>
          </a:p>
        </p:txBody>
      </p:sp>
      <p:sp>
        <p:nvSpPr>
          <p:cNvPr id="4" name="Textfeld 3"/>
          <p:cNvSpPr txBox="1"/>
          <p:nvPr/>
        </p:nvSpPr>
        <p:spPr>
          <a:xfrm>
            <a:off x="683568" y="1484784"/>
            <a:ext cx="1224136" cy="2308324"/>
          </a:xfrm>
          <a:prstGeom prst="rect">
            <a:avLst/>
          </a:prstGeom>
          <a:noFill/>
        </p:spPr>
        <p:txBody>
          <a:bodyPr wrap="square" rtlCol="0">
            <a:spAutoFit/>
          </a:bodyPr>
          <a:lstStyle/>
          <a:p>
            <a:r>
              <a:rPr lang="de-DE" sz="1200" dirty="0" smtClean="0">
                <a:latin typeface="Corporate S" panose="02020500000000000000" pitchFamily="18" charset="0"/>
              </a:rPr>
              <a:t>Welche Probleme werden angesprochen?</a:t>
            </a:r>
          </a:p>
          <a:p>
            <a:r>
              <a:rPr lang="de-DE" sz="1200" dirty="0" smtClean="0">
                <a:latin typeface="Corporate S" panose="02020500000000000000" pitchFamily="18" charset="0"/>
              </a:rPr>
              <a:t>Welche Bilder  Assoziationen werden hervorgerufen?</a:t>
            </a:r>
          </a:p>
          <a:p>
            <a:r>
              <a:rPr lang="de-DE" sz="1200" dirty="0" smtClean="0">
                <a:latin typeface="Corporate S" panose="02020500000000000000" pitchFamily="18" charset="0"/>
              </a:rPr>
              <a:t>Wie können wir darauf (von links) antworten?</a:t>
            </a:r>
            <a:endParaRPr lang="de-DE" sz="1200" dirty="0">
              <a:latin typeface="Corporate S" panose="02020500000000000000" pitchFamily="18" charset="0"/>
            </a:endParaRPr>
          </a:p>
        </p:txBody>
      </p:sp>
      <p:sp>
        <p:nvSpPr>
          <p:cNvPr id="5" name="Stern mit 5 Zacken 4"/>
          <p:cNvSpPr/>
          <p:nvPr/>
        </p:nvSpPr>
        <p:spPr>
          <a:xfrm>
            <a:off x="359532" y="3050250"/>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Stern mit 5 Zacken 5"/>
          <p:cNvSpPr/>
          <p:nvPr/>
        </p:nvSpPr>
        <p:spPr>
          <a:xfrm>
            <a:off x="359532" y="2276872"/>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Stern mit 5 Zacken 6"/>
          <p:cNvSpPr/>
          <p:nvPr/>
        </p:nvSpPr>
        <p:spPr>
          <a:xfrm>
            <a:off x="359532" y="1503494"/>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s Rechteck 7"/>
          <p:cNvSpPr/>
          <p:nvPr/>
        </p:nvSpPr>
        <p:spPr>
          <a:xfrm>
            <a:off x="2226599" y="1225788"/>
            <a:ext cx="6737889" cy="4939516"/>
          </a:xfrm>
          <a:prstGeom prst="roundRect">
            <a:avLst/>
          </a:prstGeom>
          <a:solidFill>
            <a:srgbClr val="FFFF00"/>
          </a:solidFill>
          <a:ln>
            <a:solidFill>
              <a:srgbClr val="FFFF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p:cNvSpPr txBox="1"/>
          <p:nvPr/>
        </p:nvSpPr>
        <p:spPr>
          <a:xfrm>
            <a:off x="3059832" y="1452136"/>
            <a:ext cx="4824536" cy="369332"/>
          </a:xfrm>
          <a:prstGeom prst="rect">
            <a:avLst/>
          </a:prstGeom>
          <a:noFill/>
        </p:spPr>
        <p:txBody>
          <a:bodyPr wrap="square" rtlCol="0">
            <a:spAutoFit/>
          </a:bodyPr>
          <a:lstStyle/>
          <a:p>
            <a:pPr algn="ctr"/>
            <a:r>
              <a:rPr lang="de-DE" b="1" dirty="0" smtClean="0">
                <a:latin typeface="Corporate S" panose="02020500000000000000" pitchFamily="18" charset="0"/>
              </a:rPr>
              <a:t>Argumente aus der Diskussion</a:t>
            </a:r>
            <a:endParaRPr lang="de-DE" b="1" dirty="0">
              <a:latin typeface="Corporate S" panose="02020500000000000000" pitchFamily="18" charset="0"/>
            </a:endParaRPr>
          </a:p>
        </p:txBody>
      </p:sp>
      <p:sp>
        <p:nvSpPr>
          <p:cNvPr id="13" name="Textfeld 12"/>
          <p:cNvSpPr txBox="1"/>
          <p:nvPr/>
        </p:nvSpPr>
        <p:spPr>
          <a:xfrm>
            <a:off x="2473487" y="1851036"/>
            <a:ext cx="1008112" cy="523220"/>
          </a:xfrm>
          <a:prstGeom prst="rect">
            <a:avLst/>
          </a:prstGeom>
          <a:noFill/>
        </p:spPr>
        <p:txBody>
          <a:bodyPr wrap="square" rtlCol="0">
            <a:spAutoFit/>
          </a:bodyPr>
          <a:lstStyle/>
          <a:p>
            <a:r>
              <a:rPr lang="de-DE" sz="1400" b="1" u="sng" dirty="0" smtClean="0">
                <a:latin typeface="Corporate S" panose="02020500000000000000" pitchFamily="18" charset="0"/>
              </a:rPr>
              <a:t>Fokus auf die Täter</a:t>
            </a:r>
            <a:endParaRPr lang="de-DE" sz="1400" b="1" u="sng" dirty="0">
              <a:latin typeface="Corporate S" panose="02020500000000000000" pitchFamily="18" charset="0"/>
            </a:endParaRPr>
          </a:p>
        </p:txBody>
      </p:sp>
      <p:sp>
        <p:nvSpPr>
          <p:cNvPr id="14" name="Textfeld 13"/>
          <p:cNvSpPr txBox="1"/>
          <p:nvPr/>
        </p:nvSpPr>
        <p:spPr>
          <a:xfrm>
            <a:off x="2350033" y="2372319"/>
            <a:ext cx="1152128" cy="1015663"/>
          </a:xfrm>
          <a:prstGeom prst="rect">
            <a:avLst/>
          </a:prstGeom>
          <a:noFill/>
        </p:spPr>
        <p:txBody>
          <a:bodyPr wrap="square" rtlCol="0">
            <a:spAutoFit/>
          </a:bodyPr>
          <a:lstStyle/>
          <a:p>
            <a:r>
              <a:rPr lang="de-DE" sz="1200" dirty="0" smtClean="0">
                <a:latin typeface="Corporate S" panose="02020500000000000000" pitchFamily="18" charset="0"/>
              </a:rPr>
              <a:t>Es gab zu wenig Unterstützung für die Täter.</a:t>
            </a:r>
          </a:p>
          <a:p>
            <a:r>
              <a:rPr lang="de-DE" sz="1200" dirty="0" smtClean="0">
                <a:latin typeface="Corporate S" panose="02020500000000000000" pitchFamily="18" charset="0"/>
              </a:rPr>
              <a:t> </a:t>
            </a:r>
            <a:endParaRPr lang="de-DE" sz="1200" dirty="0">
              <a:latin typeface="Corporate S" panose="02020500000000000000" pitchFamily="18" charset="0"/>
            </a:endParaRPr>
          </a:p>
        </p:txBody>
      </p:sp>
      <p:sp>
        <p:nvSpPr>
          <p:cNvPr id="15" name="Rechteck 14"/>
          <p:cNvSpPr/>
          <p:nvPr/>
        </p:nvSpPr>
        <p:spPr>
          <a:xfrm>
            <a:off x="2387017" y="2419880"/>
            <a:ext cx="1008112" cy="7200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2369778" y="3168598"/>
            <a:ext cx="1157250" cy="830997"/>
          </a:xfrm>
          <a:prstGeom prst="rect">
            <a:avLst/>
          </a:prstGeom>
          <a:noFill/>
        </p:spPr>
        <p:txBody>
          <a:bodyPr wrap="square" rtlCol="0">
            <a:spAutoFit/>
          </a:bodyPr>
          <a:lstStyle/>
          <a:p>
            <a:r>
              <a:rPr lang="de-DE" sz="1200" dirty="0" smtClean="0">
                <a:latin typeface="Corporate S" panose="02020500000000000000" pitchFamily="18" charset="0"/>
              </a:rPr>
              <a:t>Die Opfer haben / bekommen keine Stimme.</a:t>
            </a:r>
            <a:endParaRPr lang="de-DE" sz="1200" dirty="0">
              <a:latin typeface="Corporate S" panose="02020500000000000000" pitchFamily="18" charset="0"/>
            </a:endParaRPr>
          </a:p>
        </p:txBody>
      </p:sp>
      <p:sp>
        <p:nvSpPr>
          <p:cNvPr id="17" name="Rechteck 16"/>
          <p:cNvSpPr/>
          <p:nvPr/>
        </p:nvSpPr>
        <p:spPr>
          <a:xfrm>
            <a:off x="2369778" y="3214222"/>
            <a:ext cx="1008112" cy="69424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2350033" y="3962940"/>
            <a:ext cx="1008112" cy="646331"/>
          </a:xfrm>
          <a:prstGeom prst="rect">
            <a:avLst/>
          </a:prstGeom>
          <a:noFill/>
        </p:spPr>
        <p:txBody>
          <a:bodyPr wrap="square" rtlCol="0">
            <a:spAutoFit/>
          </a:bodyPr>
          <a:lstStyle/>
          <a:p>
            <a:r>
              <a:rPr lang="de-DE" sz="1200" dirty="0" smtClean="0">
                <a:latin typeface="Corporate S" panose="02020500000000000000" pitchFamily="18" charset="0"/>
              </a:rPr>
              <a:t>Sexismus ist viel älter als „Köln“</a:t>
            </a:r>
            <a:endParaRPr lang="de-DE" sz="1200" dirty="0">
              <a:latin typeface="Corporate S" panose="02020500000000000000" pitchFamily="18" charset="0"/>
            </a:endParaRPr>
          </a:p>
        </p:txBody>
      </p:sp>
      <p:sp>
        <p:nvSpPr>
          <p:cNvPr id="19" name="Rechteck 18"/>
          <p:cNvSpPr/>
          <p:nvPr/>
        </p:nvSpPr>
        <p:spPr>
          <a:xfrm>
            <a:off x="2365288" y="3988018"/>
            <a:ext cx="1008112" cy="61836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3886212" y="1882968"/>
            <a:ext cx="1693899" cy="307777"/>
          </a:xfrm>
          <a:prstGeom prst="rect">
            <a:avLst/>
          </a:prstGeom>
          <a:noFill/>
        </p:spPr>
        <p:txBody>
          <a:bodyPr wrap="square" rtlCol="0">
            <a:spAutoFit/>
          </a:bodyPr>
          <a:lstStyle/>
          <a:p>
            <a:r>
              <a:rPr lang="de-DE" sz="1400" b="1" u="sng" dirty="0" smtClean="0">
                <a:latin typeface="Corporate S" panose="02020500000000000000" pitchFamily="18" charset="0"/>
              </a:rPr>
              <a:t>Frauenbild &amp; Islam</a:t>
            </a:r>
            <a:endParaRPr lang="de-DE" sz="1400" b="1" u="sng" dirty="0">
              <a:latin typeface="Corporate S" panose="02020500000000000000" pitchFamily="18" charset="0"/>
            </a:endParaRPr>
          </a:p>
        </p:txBody>
      </p:sp>
      <p:sp>
        <p:nvSpPr>
          <p:cNvPr id="21" name="Textfeld 20"/>
          <p:cNvSpPr txBox="1"/>
          <p:nvPr/>
        </p:nvSpPr>
        <p:spPr>
          <a:xfrm>
            <a:off x="3557488" y="2190745"/>
            <a:ext cx="2454672" cy="646331"/>
          </a:xfrm>
          <a:prstGeom prst="rect">
            <a:avLst/>
          </a:prstGeom>
          <a:noFill/>
        </p:spPr>
        <p:txBody>
          <a:bodyPr wrap="square" rtlCol="0">
            <a:spAutoFit/>
          </a:bodyPr>
          <a:lstStyle/>
          <a:p>
            <a:r>
              <a:rPr lang="de-DE" sz="1200" dirty="0" smtClean="0">
                <a:latin typeface="Corporate S" pitchFamily="18" charset="0"/>
              </a:rPr>
              <a:t>Was haben ein perspektivloser Marokkaner und ein perspektivloser Mann aus </a:t>
            </a:r>
            <a:r>
              <a:rPr lang="de-DE" sz="1200" dirty="0" err="1" smtClean="0">
                <a:latin typeface="Corporate S" pitchFamily="18" charset="0"/>
              </a:rPr>
              <a:t>MeckPomm</a:t>
            </a:r>
            <a:r>
              <a:rPr lang="de-DE" sz="1200" dirty="0" smtClean="0">
                <a:latin typeface="Corporate S" pitchFamily="18" charset="0"/>
              </a:rPr>
              <a:t> gemeinsam?</a:t>
            </a:r>
            <a:endParaRPr lang="de-DE" sz="1200" dirty="0">
              <a:latin typeface="Corporate S" pitchFamily="18" charset="0"/>
            </a:endParaRPr>
          </a:p>
        </p:txBody>
      </p:sp>
      <p:sp>
        <p:nvSpPr>
          <p:cNvPr id="22" name="Rechteck 21"/>
          <p:cNvSpPr/>
          <p:nvPr/>
        </p:nvSpPr>
        <p:spPr>
          <a:xfrm>
            <a:off x="3563888" y="2236411"/>
            <a:ext cx="2448272" cy="60066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3567013" y="2880150"/>
            <a:ext cx="2448272" cy="461665"/>
          </a:xfrm>
          <a:prstGeom prst="rect">
            <a:avLst/>
          </a:prstGeom>
          <a:noFill/>
        </p:spPr>
        <p:txBody>
          <a:bodyPr wrap="square" rtlCol="0">
            <a:spAutoFit/>
          </a:bodyPr>
          <a:lstStyle/>
          <a:p>
            <a:r>
              <a:rPr lang="de-DE" sz="1200" dirty="0" smtClean="0">
                <a:latin typeface="Corporate S" panose="02020500000000000000" pitchFamily="18" charset="0"/>
              </a:rPr>
              <a:t>Viel entscheidender ist die Sozialisation (als die Religion)</a:t>
            </a:r>
            <a:endParaRPr lang="de-DE" sz="1200" dirty="0">
              <a:latin typeface="Corporate S" panose="02020500000000000000" pitchFamily="18" charset="0"/>
            </a:endParaRPr>
          </a:p>
        </p:txBody>
      </p:sp>
      <p:sp>
        <p:nvSpPr>
          <p:cNvPr id="24" name="Rechteck 23"/>
          <p:cNvSpPr/>
          <p:nvPr/>
        </p:nvSpPr>
        <p:spPr>
          <a:xfrm>
            <a:off x="3563888" y="2914853"/>
            <a:ext cx="2448272" cy="42696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3563888" y="3384889"/>
            <a:ext cx="2448272" cy="461665"/>
          </a:xfrm>
          <a:prstGeom prst="rect">
            <a:avLst/>
          </a:prstGeom>
          <a:noFill/>
        </p:spPr>
        <p:txBody>
          <a:bodyPr wrap="square" rtlCol="0">
            <a:spAutoFit/>
          </a:bodyPr>
          <a:lstStyle/>
          <a:p>
            <a:r>
              <a:rPr lang="de-DE" sz="1200" dirty="0" smtClean="0">
                <a:latin typeface="Corporate S" panose="02020500000000000000" pitchFamily="18" charset="0"/>
              </a:rPr>
              <a:t>Nicht Islam, sondern Religion an sich ist das Problem</a:t>
            </a:r>
            <a:endParaRPr lang="de-DE" sz="1200" dirty="0">
              <a:latin typeface="Corporate S" panose="02020500000000000000" pitchFamily="18" charset="0"/>
            </a:endParaRPr>
          </a:p>
        </p:txBody>
      </p:sp>
      <p:sp>
        <p:nvSpPr>
          <p:cNvPr id="26" name="Rechteck 25"/>
          <p:cNvSpPr/>
          <p:nvPr/>
        </p:nvSpPr>
        <p:spPr>
          <a:xfrm>
            <a:off x="3563888" y="3384888"/>
            <a:ext cx="2448272" cy="40821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3502161" y="3846554"/>
            <a:ext cx="2454672" cy="461665"/>
          </a:xfrm>
          <a:prstGeom prst="rect">
            <a:avLst/>
          </a:prstGeom>
          <a:noFill/>
        </p:spPr>
        <p:txBody>
          <a:bodyPr wrap="square" rtlCol="0">
            <a:spAutoFit/>
          </a:bodyPr>
          <a:lstStyle/>
          <a:p>
            <a:r>
              <a:rPr lang="de-DE" sz="1200" dirty="0" smtClean="0">
                <a:latin typeface="Corporate S" panose="02020500000000000000" pitchFamily="18" charset="0"/>
              </a:rPr>
              <a:t>Eigene Erfahrungen in muslimischen Ländern (als Frau)</a:t>
            </a:r>
            <a:endParaRPr lang="de-DE" sz="1200" dirty="0">
              <a:latin typeface="Corporate S" panose="02020500000000000000" pitchFamily="18" charset="0"/>
            </a:endParaRPr>
          </a:p>
        </p:txBody>
      </p:sp>
      <p:sp>
        <p:nvSpPr>
          <p:cNvPr id="28" name="Rechteck 27"/>
          <p:cNvSpPr/>
          <p:nvPr/>
        </p:nvSpPr>
        <p:spPr>
          <a:xfrm>
            <a:off x="3563888" y="3877411"/>
            <a:ext cx="2448272" cy="39120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3510545" y="4348796"/>
            <a:ext cx="2392945" cy="461665"/>
          </a:xfrm>
          <a:prstGeom prst="rect">
            <a:avLst/>
          </a:prstGeom>
          <a:noFill/>
        </p:spPr>
        <p:txBody>
          <a:bodyPr wrap="square" rtlCol="0">
            <a:spAutoFit/>
          </a:bodyPr>
          <a:lstStyle/>
          <a:p>
            <a:r>
              <a:rPr lang="de-DE" sz="1200" dirty="0" smtClean="0">
                <a:latin typeface="Corporate S" panose="02020500000000000000" pitchFamily="18" charset="0"/>
              </a:rPr>
              <a:t>Den Daumen auf den Islam halten verdeckt existierenden Sexismus</a:t>
            </a:r>
            <a:endParaRPr lang="de-DE" sz="1200" dirty="0">
              <a:latin typeface="Corporate S" panose="02020500000000000000" pitchFamily="18" charset="0"/>
            </a:endParaRPr>
          </a:p>
        </p:txBody>
      </p:sp>
      <p:sp>
        <p:nvSpPr>
          <p:cNvPr id="30" name="Rechteck 29"/>
          <p:cNvSpPr/>
          <p:nvPr/>
        </p:nvSpPr>
        <p:spPr>
          <a:xfrm>
            <a:off x="3557488" y="4377990"/>
            <a:ext cx="2454672" cy="38880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p:cNvSpPr txBox="1"/>
          <p:nvPr/>
        </p:nvSpPr>
        <p:spPr>
          <a:xfrm>
            <a:off x="3557488" y="4862162"/>
            <a:ext cx="2448272" cy="646331"/>
          </a:xfrm>
          <a:prstGeom prst="rect">
            <a:avLst/>
          </a:prstGeom>
          <a:noFill/>
        </p:spPr>
        <p:txBody>
          <a:bodyPr wrap="square" rtlCol="0">
            <a:spAutoFit/>
          </a:bodyPr>
          <a:lstStyle/>
          <a:p>
            <a:r>
              <a:rPr lang="de-DE" sz="1200" dirty="0" smtClean="0">
                <a:latin typeface="Corporate S" panose="02020500000000000000" pitchFamily="18" charset="0"/>
              </a:rPr>
              <a:t>„Was von draußen kommt, kann nicht gut sein …“ – verbreitetes Stereotyp</a:t>
            </a:r>
            <a:endParaRPr lang="de-DE" sz="1200" dirty="0">
              <a:latin typeface="Corporate S" panose="02020500000000000000" pitchFamily="18" charset="0"/>
            </a:endParaRPr>
          </a:p>
        </p:txBody>
      </p:sp>
      <p:sp>
        <p:nvSpPr>
          <p:cNvPr id="32" name="Rechteck 31"/>
          <p:cNvSpPr/>
          <p:nvPr/>
        </p:nvSpPr>
        <p:spPr>
          <a:xfrm>
            <a:off x="3557488" y="4876169"/>
            <a:ext cx="2454672" cy="59381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6156176" y="1815568"/>
            <a:ext cx="2376264" cy="461665"/>
          </a:xfrm>
          <a:prstGeom prst="rect">
            <a:avLst/>
          </a:prstGeom>
          <a:noFill/>
        </p:spPr>
        <p:txBody>
          <a:bodyPr wrap="square" rtlCol="0">
            <a:spAutoFit/>
          </a:bodyPr>
          <a:lstStyle/>
          <a:p>
            <a:r>
              <a:rPr lang="de-DE" sz="1200" b="1" u="sng" dirty="0" smtClean="0">
                <a:latin typeface="Corporate S" panose="02020500000000000000" pitchFamily="18" charset="0"/>
              </a:rPr>
              <a:t>Sind Genderdebatten ein „Luxusproblem“?</a:t>
            </a:r>
            <a:endParaRPr lang="de-DE" sz="1200" b="1" u="sng" dirty="0">
              <a:latin typeface="Corporate S" panose="02020500000000000000" pitchFamily="18" charset="0"/>
            </a:endParaRPr>
          </a:p>
        </p:txBody>
      </p:sp>
      <p:sp>
        <p:nvSpPr>
          <p:cNvPr id="34" name="Textfeld 33"/>
          <p:cNvSpPr txBox="1"/>
          <p:nvPr/>
        </p:nvSpPr>
        <p:spPr>
          <a:xfrm>
            <a:off x="6136021" y="2262063"/>
            <a:ext cx="2376264" cy="461665"/>
          </a:xfrm>
          <a:prstGeom prst="rect">
            <a:avLst/>
          </a:prstGeom>
          <a:noFill/>
        </p:spPr>
        <p:txBody>
          <a:bodyPr wrap="square" rtlCol="0">
            <a:spAutoFit/>
          </a:bodyPr>
          <a:lstStyle/>
          <a:p>
            <a:r>
              <a:rPr lang="de-DE" sz="1200" dirty="0" smtClean="0">
                <a:latin typeface="Corporate S" panose="02020500000000000000" pitchFamily="18" charset="0"/>
              </a:rPr>
              <a:t>Feminismus ist viel mehr als Ausdruck + Sprache</a:t>
            </a:r>
            <a:endParaRPr lang="de-DE" sz="1200" dirty="0">
              <a:latin typeface="Corporate S" panose="02020500000000000000" pitchFamily="18" charset="0"/>
            </a:endParaRPr>
          </a:p>
        </p:txBody>
      </p:sp>
      <p:sp>
        <p:nvSpPr>
          <p:cNvPr id="35" name="Rechteck 34"/>
          <p:cNvSpPr/>
          <p:nvPr/>
        </p:nvSpPr>
        <p:spPr>
          <a:xfrm>
            <a:off x="6088049" y="2236411"/>
            <a:ext cx="2444391" cy="44813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6108204" y="2727328"/>
            <a:ext cx="2424236" cy="276999"/>
          </a:xfrm>
          <a:prstGeom prst="rect">
            <a:avLst/>
          </a:prstGeom>
          <a:noFill/>
        </p:spPr>
        <p:txBody>
          <a:bodyPr wrap="square" rtlCol="0">
            <a:spAutoFit/>
          </a:bodyPr>
          <a:lstStyle/>
          <a:p>
            <a:r>
              <a:rPr lang="de-DE" sz="1200" dirty="0" smtClean="0">
                <a:latin typeface="Corporate S" panose="02020500000000000000" pitchFamily="18" charset="0"/>
              </a:rPr>
              <a:t>Sexismus fängt mit der Sprache an</a:t>
            </a:r>
            <a:endParaRPr lang="de-DE" sz="1200" dirty="0">
              <a:latin typeface="Corporate S" panose="02020500000000000000" pitchFamily="18" charset="0"/>
            </a:endParaRPr>
          </a:p>
        </p:txBody>
      </p:sp>
      <p:sp>
        <p:nvSpPr>
          <p:cNvPr id="37" name="Rechteck 36"/>
          <p:cNvSpPr/>
          <p:nvPr/>
        </p:nvSpPr>
        <p:spPr>
          <a:xfrm>
            <a:off x="6088049" y="2749380"/>
            <a:ext cx="2444391" cy="24308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p:cNvSpPr txBox="1"/>
          <p:nvPr/>
        </p:nvSpPr>
        <p:spPr>
          <a:xfrm>
            <a:off x="6108204" y="3035441"/>
            <a:ext cx="2424236" cy="461665"/>
          </a:xfrm>
          <a:prstGeom prst="rect">
            <a:avLst/>
          </a:prstGeom>
          <a:noFill/>
        </p:spPr>
        <p:txBody>
          <a:bodyPr wrap="square" rtlCol="0">
            <a:spAutoFit/>
          </a:bodyPr>
          <a:lstStyle/>
          <a:p>
            <a:r>
              <a:rPr lang="de-DE" sz="1200" dirty="0" smtClean="0">
                <a:latin typeface="Corporate S" panose="02020500000000000000" pitchFamily="18" charset="0"/>
              </a:rPr>
              <a:t>Debatte ist auch Produkt von Meinungsmache</a:t>
            </a:r>
            <a:endParaRPr lang="de-DE" sz="1200" dirty="0">
              <a:latin typeface="Corporate S" panose="02020500000000000000" pitchFamily="18" charset="0"/>
            </a:endParaRPr>
          </a:p>
        </p:txBody>
      </p:sp>
      <p:sp>
        <p:nvSpPr>
          <p:cNvPr id="39" name="Rechteck 38"/>
          <p:cNvSpPr/>
          <p:nvPr/>
        </p:nvSpPr>
        <p:spPr>
          <a:xfrm>
            <a:off x="6088049" y="3069158"/>
            <a:ext cx="2424236" cy="42629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6098126" y="3545237"/>
            <a:ext cx="2424236" cy="461665"/>
          </a:xfrm>
          <a:prstGeom prst="rect">
            <a:avLst/>
          </a:prstGeom>
          <a:noFill/>
        </p:spPr>
        <p:txBody>
          <a:bodyPr wrap="square" rtlCol="0">
            <a:spAutoFit/>
          </a:bodyPr>
          <a:lstStyle/>
          <a:p>
            <a:r>
              <a:rPr lang="de-DE" sz="1200" dirty="0" smtClean="0">
                <a:latin typeface="Corporate S" panose="02020500000000000000" pitchFamily="18" charset="0"/>
              </a:rPr>
              <a:t>Streit um die Quote ist Ausdruck diskriminierender Verhältnisse</a:t>
            </a:r>
            <a:endParaRPr lang="de-DE" sz="1200" dirty="0">
              <a:latin typeface="Corporate S" panose="02020500000000000000" pitchFamily="18" charset="0"/>
            </a:endParaRPr>
          </a:p>
        </p:txBody>
      </p:sp>
      <p:sp>
        <p:nvSpPr>
          <p:cNvPr id="41" name="Rechteck 40"/>
          <p:cNvSpPr/>
          <p:nvPr/>
        </p:nvSpPr>
        <p:spPr>
          <a:xfrm>
            <a:off x="6108204" y="3572148"/>
            <a:ext cx="2404081" cy="39079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p:cNvSpPr txBox="1"/>
          <p:nvPr/>
        </p:nvSpPr>
        <p:spPr>
          <a:xfrm>
            <a:off x="6089861" y="3988018"/>
            <a:ext cx="2400250" cy="646331"/>
          </a:xfrm>
          <a:prstGeom prst="rect">
            <a:avLst/>
          </a:prstGeom>
          <a:noFill/>
        </p:spPr>
        <p:txBody>
          <a:bodyPr wrap="square" rtlCol="0">
            <a:spAutoFit/>
          </a:bodyPr>
          <a:lstStyle/>
          <a:p>
            <a:r>
              <a:rPr lang="de-DE" sz="1200" dirty="0" smtClean="0">
                <a:latin typeface="Corporate S" panose="02020500000000000000" pitchFamily="18" charset="0"/>
              </a:rPr>
              <a:t>Unterschiedliche Formen feministischer Kämpfe nicht gegeneinander ausspielen</a:t>
            </a:r>
            <a:endParaRPr lang="de-DE" sz="1200" dirty="0">
              <a:latin typeface="Corporate S" panose="02020500000000000000" pitchFamily="18" charset="0"/>
            </a:endParaRPr>
          </a:p>
        </p:txBody>
      </p:sp>
      <p:sp>
        <p:nvSpPr>
          <p:cNvPr id="44" name="Rechteck 43"/>
          <p:cNvSpPr/>
          <p:nvPr/>
        </p:nvSpPr>
        <p:spPr>
          <a:xfrm>
            <a:off x="6108204" y="4006902"/>
            <a:ext cx="2381907" cy="59947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p:cNvSpPr txBox="1"/>
          <p:nvPr/>
        </p:nvSpPr>
        <p:spPr>
          <a:xfrm>
            <a:off x="6099032" y="4648724"/>
            <a:ext cx="2381907" cy="461665"/>
          </a:xfrm>
          <a:prstGeom prst="rect">
            <a:avLst/>
          </a:prstGeom>
          <a:noFill/>
        </p:spPr>
        <p:txBody>
          <a:bodyPr wrap="square" rtlCol="0">
            <a:spAutoFit/>
          </a:bodyPr>
          <a:lstStyle/>
          <a:p>
            <a:r>
              <a:rPr lang="de-DE" sz="1200" dirty="0" smtClean="0">
                <a:latin typeface="Corporate S" pitchFamily="18" charset="0"/>
              </a:rPr>
              <a:t>In jeder Religion finden sich sexistische Anteile</a:t>
            </a:r>
            <a:endParaRPr lang="de-DE" sz="1200" dirty="0">
              <a:latin typeface="Corporate S" pitchFamily="18" charset="0"/>
            </a:endParaRPr>
          </a:p>
        </p:txBody>
      </p:sp>
      <p:sp>
        <p:nvSpPr>
          <p:cNvPr id="46" name="Rechteck 45"/>
          <p:cNvSpPr/>
          <p:nvPr/>
        </p:nvSpPr>
        <p:spPr>
          <a:xfrm>
            <a:off x="6108204" y="4653233"/>
            <a:ext cx="2381907" cy="42389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6077141" y="5124764"/>
            <a:ext cx="2372735" cy="461665"/>
          </a:xfrm>
          <a:prstGeom prst="rect">
            <a:avLst/>
          </a:prstGeom>
          <a:noFill/>
        </p:spPr>
        <p:txBody>
          <a:bodyPr wrap="square" rtlCol="0">
            <a:spAutoFit/>
          </a:bodyPr>
          <a:lstStyle/>
          <a:p>
            <a:r>
              <a:rPr lang="de-DE" sz="1200" dirty="0" smtClean="0">
                <a:latin typeface="Corporate S" panose="02020500000000000000" pitchFamily="18" charset="0"/>
              </a:rPr>
              <a:t>Gibt es „das“ Christentum oder „den“ Islam?</a:t>
            </a:r>
            <a:endParaRPr lang="de-DE" sz="1200" dirty="0">
              <a:latin typeface="Corporate S" panose="02020500000000000000" pitchFamily="18" charset="0"/>
            </a:endParaRPr>
          </a:p>
        </p:txBody>
      </p:sp>
      <p:sp>
        <p:nvSpPr>
          <p:cNvPr id="48" name="Rechteck 47"/>
          <p:cNvSpPr/>
          <p:nvPr/>
        </p:nvSpPr>
        <p:spPr>
          <a:xfrm>
            <a:off x="6108204" y="5124764"/>
            <a:ext cx="2372735" cy="46447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996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188640"/>
            <a:ext cx="8208912" cy="369332"/>
          </a:xfrm>
          <a:prstGeom prst="rect">
            <a:avLst/>
          </a:prstGeom>
        </p:spPr>
        <p:txBody>
          <a:bodyPr wrap="square">
            <a:spAutoFit/>
          </a:bodyPr>
          <a:lstStyle/>
          <a:p>
            <a:pPr algn="ctr"/>
            <a:r>
              <a:rPr lang="de-DE" b="1" dirty="0">
                <a:latin typeface="Corporate S" pitchFamily="18" charset="0"/>
              </a:rPr>
              <a:t>Zusammenfassung der Workshop-Ergebnisse der Workshop-Phase </a:t>
            </a:r>
            <a:r>
              <a:rPr lang="de-DE" b="1" dirty="0" smtClean="0">
                <a:latin typeface="Corporate S" pitchFamily="18" charset="0"/>
              </a:rPr>
              <a:t>II</a:t>
            </a:r>
            <a:endParaRPr lang="de-DE" b="1" dirty="0">
              <a:latin typeface="Corporate S" pitchFamily="18" charset="0"/>
            </a:endParaRPr>
          </a:p>
        </p:txBody>
      </p:sp>
      <p:sp>
        <p:nvSpPr>
          <p:cNvPr id="5" name="Textfeld 4"/>
          <p:cNvSpPr txBox="1"/>
          <p:nvPr/>
        </p:nvSpPr>
        <p:spPr>
          <a:xfrm>
            <a:off x="467544" y="764704"/>
            <a:ext cx="3888432" cy="307777"/>
          </a:xfrm>
          <a:prstGeom prst="rect">
            <a:avLst/>
          </a:prstGeom>
          <a:noFill/>
        </p:spPr>
        <p:txBody>
          <a:bodyPr wrap="square" rtlCol="0">
            <a:spAutoFit/>
          </a:bodyPr>
          <a:lstStyle/>
          <a:p>
            <a:r>
              <a:rPr lang="de-DE" sz="1400" b="1" dirty="0" smtClean="0">
                <a:latin typeface="Corporate S" panose="02020500000000000000" pitchFamily="18" charset="0"/>
              </a:rPr>
              <a:t>Workshop 1: Feministische Politische Bildung</a:t>
            </a:r>
            <a:endParaRPr lang="de-DE" sz="1400" b="1" dirty="0">
              <a:latin typeface="Corporate S" panose="02020500000000000000" pitchFamily="18" charset="0"/>
            </a:endParaRPr>
          </a:p>
        </p:txBody>
      </p:sp>
      <p:sp>
        <p:nvSpPr>
          <p:cNvPr id="6" name="Textfeld 5"/>
          <p:cNvSpPr txBox="1"/>
          <p:nvPr/>
        </p:nvSpPr>
        <p:spPr>
          <a:xfrm>
            <a:off x="467544" y="1268760"/>
            <a:ext cx="3672408" cy="4708981"/>
          </a:xfrm>
          <a:prstGeom prst="rect">
            <a:avLst/>
          </a:prstGeom>
          <a:noFill/>
        </p:spPr>
        <p:txBody>
          <a:bodyPr wrap="square" rtlCol="0">
            <a:spAutoFit/>
          </a:bodyPr>
          <a:lstStyle/>
          <a:p>
            <a:r>
              <a:rPr lang="de-DE" sz="1200" dirty="0" smtClean="0">
                <a:latin typeface="Corporate S" panose="02020500000000000000" pitchFamily="18" charset="0"/>
              </a:rPr>
              <a:t>Moderiert von </a:t>
            </a:r>
            <a:r>
              <a:rPr lang="de-DE" sz="1200" i="1" dirty="0" smtClean="0">
                <a:latin typeface="Corporate S" panose="02020500000000000000" pitchFamily="18" charset="0"/>
              </a:rPr>
              <a:t>Annegret Gabelin</a:t>
            </a:r>
            <a:r>
              <a:rPr lang="de-DE" sz="1200" dirty="0" smtClean="0">
                <a:latin typeface="Corporate S" panose="02020500000000000000" pitchFamily="18" charset="0"/>
              </a:rPr>
              <a:t>, informierten sich die Teilnehmerinnen über bundesweite Angebote der politischen Bildung, insbesondere über die Arbeit der </a:t>
            </a:r>
            <a:r>
              <a:rPr lang="de-DE" sz="1200" b="1" dirty="0" smtClean="0">
                <a:latin typeface="Corporate S" panose="02020500000000000000" pitchFamily="18" charset="0"/>
              </a:rPr>
              <a:t>„Bildungspartisaninnen“:</a:t>
            </a:r>
          </a:p>
          <a:p>
            <a:endParaRPr lang="de-DE" sz="1200" b="1" dirty="0" smtClean="0">
              <a:latin typeface="Corporate S" panose="02020500000000000000" pitchFamily="18" charset="0"/>
            </a:endParaRPr>
          </a:p>
          <a:p>
            <a:pPr marL="171450" indent="-171450">
              <a:buFont typeface="Wingdings" panose="05000000000000000000" pitchFamily="2" charset="2"/>
              <a:buChar char="Ø"/>
            </a:pPr>
            <a:r>
              <a:rPr lang="de-DE" sz="1200" dirty="0" smtClean="0">
                <a:latin typeface="Corporate S" panose="02020500000000000000" pitchFamily="18" charset="0"/>
              </a:rPr>
              <a:t>Das ist eine Arbeitsgruppe von Frauen aus der Kommission Politische Bildung und anderen bildungserfahrenen Frauen.</a:t>
            </a:r>
          </a:p>
          <a:p>
            <a:pPr marL="171450" indent="-171450">
              <a:buFont typeface="Wingdings" panose="05000000000000000000" pitchFamily="2" charset="2"/>
              <a:buChar char="Ø"/>
            </a:pPr>
            <a:r>
              <a:rPr lang="de-DE" sz="1200" dirty="0" smtClean="0">
                <a:latin typeface="Corporate S" panose="02020500000000000000" pitchFamily="18" charset="0"/>
              </a:rPr>
              <a:t>Angebote und Aufgaben:</a:t>
            </a:r>
          </a:p>
          <a:p>
            <a:pPr marL="171450" indent="-171450">
              <a:buFont typeface="Wingdings" panose="05000000000000000000" pitchFamily="2" charset="2"/>
              <a:buChar char="Ø"/>
            </a:pPr>
            <a:r>
              <a:rPr lang="de-DE" sz="1200" dirty="0" smtClean="0">
                <a:latin typeface="Corporate S" panose="02020500000000000000" pitchFamily="18" charset="0"/>
              </a:rPr>
              <a:t>Regionale Tagesworkshops „Wir müssen reden, Genossin ;-)“</a:t>
            </a:r>
          </a:p>
          <a:p>
            <a:pPr marL="171450" indent="-171450">
              <a:buFont typeface="Wingdings" panose="05000000000000000000" pitchFamily="2" charset="2"/>
              <a:buChar char="Ø"/>
            </a:pPr>
            <a:r>
              <a:rPr lang="de-DE" sz="1200" dirty="0" smtClean="0">
                <a:latin typeface="Corporate S" panose="02020500000000000000" pitchFamily="18" charset="0"/>
              </a:rPr>
              <a:t>(2014 in Dortmund, Karlsruhe und Leipzig; 2016 in Lübeck, Erfurt und Bayern) – Ziele: Vernetzung bildungsaktiver Frauen und Erlebnis des gemeinsamen Lernens </a:t>
            </a:r>
          </a:p>
          <a:p>
            <a:pPr marL="171450" indent="-171450">
              <a:buFont typeface="Wingdings" panose="05000000000000000000" pitchFamily="2" charset="2"/>
              <a:buChar char="Ø"/>
            </a:pPr>
            <a:r>
              <a:rPr lang="de-DE" sz="1200" dirty="0" smtClean="0">
                <a:latin typeface="Corporate S" panose="02020500000000000000" pitchFamily="18" charset="0"/>
              </a:rPr>
              <a:t>Modul Geschlechtergerechtigkeit für das Seminar für Kreisvorsitzende erarbeiten</a:t>
            </a:r>
          </a:p>
          <a:p>
            <a:pPr marL="171450" indent="-171450">
              <a:buFont typeface="Wingdings" panose="05000000000000000000" pitchFamily="2" charset="2"/>
              <a:buChar char="Ø"/>
            </a:pPr>
            <a:r>
              <a:rPr lang="de-DE" sz="1200" dirty="0" smtClean="0">
                <a:latin typeface="Corporate S" panose="02020500000000000000" pitchFamily="18" charset="0"/>
              </a:rPr>
              <a:t>Überprüfung aktueller Seminarkonzepte und ggf. Einschreiben feministischer Sichtweisen</a:t>
            </a:r>
          </a:p>
          <a:p>
            <a:pPr marL="171450" indent="-171450">
              <a:buFont typeface="Wingdings" panose="05000000000000000000" pitchFamily="2" charset="2"/>
              <a:buChar char="Ø"/>
            </a:pPr>
            <a:r>
              <a:rPr lang="de-DE" sz="1200" dirty="0" smtClean="0">
                <a:latin typeface="Corporate S" panose="02020500000000000000" pitchFamily="18" charset="0"/>
              </a:rPr>
              <a:t>Erarbeitung eines Seminars „Sensibilisierung für geschlechtsspezifische Verhaltensweisen im politischen Raum“</a:t>
            </a:r>
          </a:p>
          <a:p>
            <a:pPr marL="171450" indent="-171450">
              <a:buFont typeface="Wingdings" panose="05000000000000000000" pitchFamily="2" charset="2"/>
              <a:buChar char="Ø"/>
            </a:pPr>
            <a:r>
              <a:rPr lang="de-DE" sz="1200" dirty="0" smtClean="0">
                <a:latin typeface="Corporate S" panose="02020500000000000000" pitchFamily="18" charset="0"/>
              </a:rPr>
              <a:t>Feministische Seminare der Weiterbildungsreihe „</a:t>
            </a:r>
            <a:r>
              <a:rPr lang="de-DE" sz="1200" dirty="0" err="1" smtClean="0">
                <a:latin typeface="Corporate S" panose="02020500000000000000" pitchFamily="18" charset="0"/>
              </a:rPr>
              <a:t>Elgersburger</a:t>
            </a:r>
            <a:r>
              <a:rPr lang="de-DE" sz="1200" dirty="0" smtClean="0">
                <a:latin typeface="Corporate S" panose="02020500000000000000" pitchFamily="18" charset="0"/>
              </a:rPr>
              <a:t> bzw. Bernauer Seminare“ als eigenständiges Bildungsangebot für Kreisverbände</a:t>
            </a:r>
            <a:endParaRPr lang="de-DE" sz="1200" dirty="0">
              <a:latin typeface="Corporate S" panose="02020500000000000000" pitchFamily="18" charset="0"/>
            </a:endParaRPr>
          </a:p>
        </p:txBody>
      </p:sp>
      <p:sp>
        <p:nvSpPr>
          <p:cNvPr id="7" name="Textfeld 6"/>
          <p:cNvSpPr txBox="1"/>
          <p:nvPr/>
        </p:nvSpPr>
        <p:spPr>
          <a:xfrm>
            <a:off x="4137014" y="1279213"/>
            <a:ext cx="4680520" cy="4770537"/>
          </a:xfrm>
          <a:prstGeom prst="rect">
            <a:avLst/>
          </a:prstGeom>
          <a:noFill/>
        </p:spPr>
        <p:txBody>
          <a:bodyPr wrap="square" rtlCol="0">
            <a:spAutoFit/>
          </a:bodyPr>
          <a:lstStyle/>
          <a:p>
            <a:r>
              <a:rPr lang="de-DE" sz="1400" b="1" dirty="0" smtClean="0">
                <a:latin typeface="Corporate S" panose="02020500000000000000" pitchFamily="18" charset="0"/>
              </a:rPr>
              <a:t>Diskussionsergebnisse </a:t>
            </a:r>
            <a:r>
              <a:rPr lang="de-DE" sz="1400" dirty="0" smtClean="0">
                <a:latin typeface="Corporate S" panose="02020500000000000000" pitchFamily="18" charset="0"/>
              </a:rPr>
              <a:t>(vorgestellt im Plenum):</a:t>
            </a:r>
          </a:p>
          <a:p>
            <a:endParaRPr lang="de-DE" sz="1400" dirty="0">
              <a:latin typeface="Corporate S" panose="02020500000000000000" pitchFamily="18" charset="0"/>
            </a:endParaRPr>
          </a:p>
          <a:p>
            <a:pPr marL="228600" indent="-228600">
              <a:buAutoNum type="arabicPeriod"/>
            </a:pPr>
            <a:r>
              <a:rPr lang="de-DE" sz="1200" b="1" u="sng" dirty="0" smtClean="0">
                <a:latin typeface="Corporate S" panose="02020500000000000000" pitchFamily="18" charset="0"/>
              </a:rPr>
              <a:t>Erfahrungen</a:t>
            </a:r>
          </a:p>
          <a:p>
            <a:pPr marL="171450" indent="-171450">
              <a:buFont typeface="Wingdings" panose="05000000000000000000" pitchFamily="2" charset="2"/>
              <a:buChar char="Ø"/>
            </a:pPr>
            <a:r>
              <a:rPr lang="de-DE" sz="1200" dirty="0" smtClean="0">
                <a:latin typeface="Corporate S" panose="02020500000000000000" pitchFamily="18" charset="0"/>
              </a:rPr>
              <a:t>Bildungsangebote vor Ort – sporadisch, nach Interesse, häufig Einsatz von Referent*innen</a:t>
            </a:r>
          </a:p>
          <a:p>
            <a:pPr marL="171450" indent="-171450">
              <a:buFont typeface="Wingdings" panose="05000000000000000000" pitchFamily="2" charset="2"/>
              <a:buChar char="Ø"/>
            </a:pPr>
            <a:r>
              <a:rPr lang="de-DE" sz="1200" dirty="0" smtClean="0">
                <a:latin typeface="Corporate S" panose="02020500000000000000" pitchFamily="18" charset="0"/>
              </a:rPr>
              <a:t>Bildungsangebote über Vereine – mehr Räume und Interessent*innen außerhalb der LINKEN</a:t>
            </a:r>
          </a:p>
          <a:p>
            <a:pPr marL="171450" indent="-171450">
              <a:buFont typeface="Wingdings" panose="05000000000000000000" pitchFamily="2" charset="2"/>
              <a:buChar char="Ø"/>
            </a:pPr>
            <a:r>
              <a:rPr lang="de-DE" sz="1200" dirty="0" smtClean="0">
                <a:latin typeface="Corporate S" panose="02020500000000000000" pitchFamily="18" charset="0"/>
              </a:rPr>
              <a:t>Neue KPB in Schleswig-Holstein – Neustart</a:t>
            </a:r>
          </a:p>
          <a:p>
            <a:pPr marL="171450" indent="-171450">
              <a:buFont typeface="Wingdings" panose="05000000000000000000" pitchFamily="2" charset="2"/>
              <a:buChar char="Ø"/>
            </a:pPr>
            <a:r>
              <a:rPr lang="de-DE" sz="1200" dirty="0" smtClean="0">
                <a:latin typeface="Corporate S" panose="02020500000000000000" pitchFamily="18" charset="0"/>
              </a:rPr>
              <a:t>Oft werden Angebote des LV von KV nicht genutzt</a:t>
            </a:r>
          </a:p>
          <a:p>
            <a:pPr marL="171450" indent="-171450">
              <a:buFont typeface="Wingdings" panose="05000000000000000000" pitchFamily="2" charset="2"/>
              <a:buChar char="Ø"/>
            </a:pPr>
            <a:r>
              <a:rPr lang="de-DE" sz="1200" b="1" dirty="0" smtClean="0">
                <a:latin typeface="Corporate S" panose="02020500000000000000" pitchFamily="18" charset="0"/>
              </a:rPr>
              <a:t>Vorschlag: </a:t>
            </a:r>
            <a:r>
              <a:rPr lang="de-DE" sz="1200" dirty="0" smtClean="0">
                <a:latin typeface="Corporate S" panose="02020500000000000000" pitchFamily="18" charset="0"/>
              </a:rPr>
              <a:t>Finanzierung von Bildungsveranstaltungen nur dann, wenn zur Hälfte Frauen teilnehmen</a:t>
            </a:r>
            <a:endParaRPr lang="de-DE" sz="1200" dirty="0">
              <a:latin typeface="Corporate S" panose="02020500000000000000" pitchFamily="18" charset="0"/>
            </a:endParaRPr>
          </a:p>
          <a:p>
            <a:endParaRPr lang="de-DE" sz="1200" dirty="0" smtClean="0">
              <a:latin typeface="Corporate S" panose="02020500000000000000" pitchFamily="18" charset="0"/>
            </a:endParaRPr>
          </a:p>
          <a:p>
            <a:r>
              <a:rPr lang="de-DE" sz="1200" b="1" u="sng" dirty="0" smtClean="0">
                <a:latin typeface="Corporate S" panose="02020500000000000000" pitchFamily="18" charset="0"/>
              </a:rPr>
              <a:t>2. Wie weiter mit regionalen Tagesworkshops?</a:t>
            </a:r>
          </a:p>
          <a:p>
            <a:r>
              <a:rPr lang="de-DE" sz="1200" dirty="0" smtClean="0">
                <a:latin typeface="Corporate S" panose="02020500000000000000" pitchFamily="18" charset="0"/>
              </a:rPr>
              <a:t>Angebote von Frauen, 2017 Tagesworkshops in Hamburg und Hannover oder Bremen mit zu organisieren</a:t>
            </a:r>
          </a:p>
          <a:p>
            <a:endParaRPr lang="de-DE" sz="1200" dirty="0">
              <a:latin typeface="Corporate S" panose="02020500000000000000" pitchFamily="18" charset="0"/>
            </a:endParaRPr>
          </a:p>
          <a:p>
            <a:r>
              <a:rPr lang="de-DE" sz="1200" b="1" u="sng" dirty="0" smtClean="0">
                <a:latin typeface="Corporate S" panose="02020500000000000000" pitchFamily="18" charset="0"/>
              </a:rPr>
              <a:t>3. Wichtige Themen</a:t>
            </a:r>
          </a:p>
          <a:p>
            <a:pPr marL="171450" indent="-171450">
              <a:buFont typeface="Wingdings" panose="05000000000000000000" pitchFamily="2" charset="2"/>
              <a:buChar char="Ø"/>
            </a:pPr>
            <a:r>
              <a:rPr lang="de-DE" sz="1200" dirty="0" smtClean="0">
                <a:latin typeface="Corporate S" panose="02020500000000000000" pitchFamily="18" charset="0"/>
              </a:rPr>
              <a:t>Selbstbestimmung der Frau </a:t>
            </a:r>
            <a:r>
              <a:rPr lang="de-DE" sz="1200" dirty="0" smtClean="0">
                <a:latin typeface="Corporate S" panose="02020500000000000000" pitchFamily="18" charset="0"/>
                <a:sym typeface="Symbol" panose="05050102010706020507" pitchFamily="18" charset="2"/>
              </a:rPr>
              <a:t> Motivation</a:t>
            </a:r>
          </a:p>
          <a:p>
            <a:pPr marL="171450" indent="-171450">
              <a:buFont typeface="Wingdings" panose="05000000000000000000" pitchFamily="2" charset="2"/>
              <a:buChar char="Ø"/>
            </a:pPr>
            <a:r>
              <a:rPr lang="de-DE" sz="1200" dirty="0" err="1" smtClean="0">
                <a:latin typeface="Corporate S" panose="02020500000000000000" pitchFamily="18" charset="0"/>
                <a:sym typeface="Symbol" panose="05050102010706020507" pitchFamily="18" charset="2"/>
              </a:rPr>
              <a:t>Intersektionalität</a:t>
            </a:r>
            <a:endParaRPr lang="de-DE" sz="1200" dirty="0" smtClean="0">
              <a:latin typeface="Corporate S" panose="02020500000000000000" pitchFamily="18" charset="0"/>
              <a:sym typeface="Symbol" panose="05050102010706020507" pitchFamily="18" charset="2"/>
            </a:endParaRPr>
          </a:p>
          <a:p>
            <a:pPr marL="171450" indent="-171450">
              <a:buFont typeface="Wingdings" panose="05000000000000000000" pitchFamily="2" charset="2"/>
              <a:buChar char="Ø"/>
            </a:pPr>
            <a:r>
              <a:rPr lang="de-DE" sz="1200" dirty="0" smtClean="0">
                <a:latin typeface="Corporate S" panose="02020500000000000000" pitchFamily="18" charset="0"/>
                <a:sym typeface="Symbol" panose="05050102010706020507" pitchFamily="18" charset="2"/>
              </a:rPr>
              <a:t>Soziale Ungleichbehandlung</a:t>
            </a:r>
          </a:p>
          <a:p>
            <a:pPr marL="171450" indent="-171450">
              <a:buFont typeface="Wingdings" panose="05000000000000000000" pitchFamily="2" charset="2"/>
              <a:buChar char="Ø"/>
            </a:pPr>
            <a:r>
              <a:rPr lang="de-DE" sz="1200" dirty="0" smtClean="0">
                <a:latin typeface="Corporate S" panose="02020500000000000000" pitchFamily="18" charset="0"/>
                <a:sym typeface="Symbol" panose="05050102010706020507" pitchFamily="18" charset="2"/>
              </a:rPr>
              <a:t>Geschichte</a:t>
            </a:r>
          </a:p>
          <a:p>
            <a:pPr marL="171450" indent="-171450">
              <a:buFont typeface="Wingdings" panose="05000000000000000000" pitchFamily="2" charset="2"/>
              <a:buChar char="Ø"/>
            </a:pPr>
            <a:r>
              <a:rPr lang="de-DE" sz="1200" dirty="0" smtClean="0">
                <a:latin typeface="Corporate S" panose="02020500000000000000" pitchFamily="18" charset="0"/>
                <a:sym typeface="Symbol" panose="05050102010706020507" pitchFamily="18" charset="2"/>
              </a:rPr>
              <a:t>Migration</a:t>
            </a:r>
          </a:p>
          <a:p>
            <a:pPr marL="171450" indent="-171450">
              <a:buFont typeface="Wingdings" panose="05000000000000000000" pitchFamily="2" charset="2"/>
              <a:buChar char="Ø"/>
            </a:pPr>
            <a:r>
              <a:rPr lang="de-DE" sz="1200" dirty="0" smtClean="0">
                <a:latin typeface="Corporate S" panose="02020500000000000000" pitchFamily="18" charset="0"/>
                <a:sym typeface="Symbol" panose="05050102010706020507" pitchFamily="18" charset="2"/>
              </a:rPr>
              <a:t>Wie erreichen wir junge Frauen?</a:t>
            </a:r>
          </a:p>
          <a:p>
            <a:pPr marL="171450" indent="-171450">
              <a:buFont typeface="Wingdings" panose="05000000000000000000" pitchFamily="2" charset="2"/>
              <a:buChar char="Ø"/>
            </a:pPr>
            <a:r>
              <a:rPr lang="de-DE" sz="1200" dirty="0" smtClean="0">
                <a:latin typeface="Corporate S" panose="02020500000000000000" pitchFamily="18" charset="0"/>
                <a:sym typeface="Symbol" panose="05050102010706020507" pitchFamily="18" charset="2"/>
              </a:rPr>
              <a:t>Körperpolitiken</a:t>
            </a:r>
          </a:p>
          <a:p>
            <a:pPr marL="171450" indent="-171450">
              <a:buFont typeface="Wingdings" panose="05000000000000000000" pitchFamily="2" charset="2"/>
              <a:buChar char="Ø"/>
            </a:pPr>
            <a:r>
              <a:rPr lang="de-DE" sz="1200" dirty="0" smtClean="0">
                <a:latin typeface="Corporate S" panose="02020500000000000000" pitchFamily="18" charset="0"/>
                <a:sym typeface="Symbol" panose="05050102010706020507" pitchFamily="18" charset="2"/>
              </a:rPr>
              <a:t>„Selbstoptimierung“</a:t>
            </a:r>
            <a:endParaRPr lang="de-DE" sz="1200" dirty="0">
              <a:latin typeface="Corporate S" panose="02020500000000000000" pitchFamily="18" charset="0"/>
            </a:endParaRPr>
          </a:p>
        </p:txBody>
      </p:sp>
      <p:sp>
        <p:nvSpPr>
          <p:cNvPr id="8" name="Textfeld 7"/>
          <p:cNvSpPr txBox="1"/>
          <p:nvPr/>
        </p:nvSpPr>
        <p:spPr>
          <a:xfrm>
            <a:off x="683568" y="6237312"/>
            <a:ext cx="7416824" cy="276999"/>
          </a:xfrm>
          <a:prstGeom prst="rect">
            <a:avLst/>
          </a:prstGeom>
          <a:noFill/>
        </p:spPr>
        <p:txBody>
          <a:bodyPr wrap="square" rtlCol="0">
            <a:spAutoFit/>
          </a:bodyPr>
          <a:lstStyle/>
          <a:p>
            <a:r>
              <a:rPr lang="de-DE" sz="1200" dirty="0" smtClean="0">
                <a:latin typeface="Corporate S" panose="02020500000000000000" pitchFamily="18" charset="0"/>
              </a:rPr>
              <a:t>Input zu geschlechterreflektierender Bildungsarbeit siehe </a:t>
            </a:r>
            <a:r>
              <a:rPr lang="de-DE" sz="1200" b="1" i="1" dirty="0" smtClean="0">
                <a:latin typeface="Corporate S" panose="02020500000000000000" pitchFamily="18" charset="0"/>
              </a:rPr>
              <a:t>Anlage 3</a:t>
            </a:r>
            <a:endParaRPr lang="de-DE" sz="1200" b="1" i="1" dirty="0">
              <a:latin typeface="Corporate S" panose="02020500000000000000" pitchFamily="18" charset="0"/>
            </a:endParaRPr>
          </a:p>
        </p:txBody>
      </p:sp>
    </p:spTree>
    <p:extLst>
      <p:ext uri="{BB962C8B-B14F-4D97-AF65-F5344CB8AC3E}">
        <p14:creationId xmlns:p14="http://schemas.microsoft.com/office/powerpoint/2010/main" val="376991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954301" y="4848656"/>
            <a:ext cx="2736304" cy="1631216"/>
          </a:xfrm>
          <a:prstGeom prst="rect">
            <a:avLst/>
          </a:prstGeom>
          <a:noFill/>
        </p:spPr>
        <p:txBody>
          <a:bodyPr wrap="square" rtlCol="0">
            <a:spAutoFit/>
          </a:bodyPr>
          <a:lstStyle/>
          <a:p>
            <a:r>
              <a:rPr lang="de-DE" sz="1400" b="1" dirty="0" smtClean="0">
                <a:latin typeface="Corporate S" panose="02020500000000000000" pitchFamily="18" charset="0"/>
              </a:rPr>
              <a:t>Workshop 2: Frauenstruktur und Gleichstellungsinstrumente</a:t>
            </a:r>
          </a:p>
          <a:p>
            <a:endParaRPr lang="de-DE" sz="1200" dirty="0" smtClean="0">
              <a:latin typeface="Corporate S" panose="02020500000000000000" pitchFamily="18" charset="0"/>
            </a:endParaRPr>
          </a:p>
          <a:p>
            <a:r>
              <a:rPr lang="de-DE" sz="1200" dirty="0" smtClean="0">
                <a:latin typeface="Corporate S" panose="02020500000000000000" pitchFamily="18" charset="0"/>
              </a:rPr>
              <a:t>Im Mittelpunkt stand die Diskussion zum Antrag „Frauenstrukturen der LINKEN weiterentwickeln“, der beim entsprechenden Tagesordnungspunkt behandelt wurde.</a:t>
            </a:r>
            <a:endParaRPr lang="de-DE" sz="1200" dirty="0">
              <a:latin typeface="Corporate S" panose="02020500000000000000" pitchFamily="18" charset="0"/>
            </a:endParaRPr>
          </a:p>
        </p:txBody>
      </p:sp>
      <p:sp>
        <p:nvSpPr>
          <p:cNvPr id="3" name="Rechteck 2"/>
          <p:cNvSpPr/>
          <p:nvPr/>
        </p:nvSpPr>
        <p:spPr>
          <a:xfrm>
            <a:off x="5940152" y="4848656"/>
            <a:ext cx="2736304" cy="165618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4664"/>
            <a:ext cx="5081495" cy="6100176"/>
          </a:xfrm>
          <a:prstGeom prst="rect">
            <a:avLst/>
          </a:prstGeom>
          <a:ln w="3175">
            <a:solidFill>
              <a:schemeClr val="tx1"/>
            </a:solidFill>
          </a:ln>
        </p:spPr>
      </p:pic>
      <p:sp>
        <p:nvSpPr>
          <p:cNvPr id="5" name="Textfeld 4"/>
          <p:cNvSpPr txBox="1"/>
          <p:nvPr/>
        </p:nvSpPr>
        <p:spPr>
          <a:xfrm>
            <a:off x="5940152" y="404664"/>
            <a:ext cx="2750453" cy="3877985"/>
          </a:xfrm>
          <a:prstGeom prst="rect">
            <a:avLst/>
          </a:prstGeom>
          <a:noFill/>
        </p:spPr>
        <p:txBody>
          <a:bodyPr wrap="square" rtlCol="0">
            <a:spAutoFit/>
          </a:bodyPr>
          <a:lstStyle/>
          <a:p>
            <a:r>
              <a:rPr lang="de-DE" sz="1400" b="1" dirty="0" smtClean="0">
                <a:latin typeface="Corporate S" panose="02020500000000000000" pitchFamily="18" charset="0"/>
              </a:rPr>
              <a:t>Workshop 3: Kampagne „Das muss drin sein“ – Aktionsideen vor Ort</a:t>
            </a:r>
          </a:p>
          <a:p>
            <a:pPr marL="171450" indent="-171450">
              <a:buFont typeface="Wingdings" panose="05000000000000000000" pitchFamily="2" charset="2"/>
              <a:buChar char="Ø"/>
            </a:pPr>
            <a:r>
              <a:rPr lang="de-DE" sz="1200" dirty="0" smtClean="0">
                <a:latin typeface="Corporate S" panose="02020500000000000000" pitchFamily="18" charset="0"/>
              </a:rPr>
              <a:t>Die Teilnehmerin versetzten sich in die Lage der Krankenpflegerin, der Patientin und der Angehörigen und entwickelten aus diesem Verständnis heraus Aktionsideen, wie z. B.</a:t>
            </a:r>
          </a:p>
          <a:p>
            <a:pPr marL="171450" indent="-171450">
              <a:buFont typeface="Wingdings" panose="05000000000000000000" pitchFamily="2" charset="2"/>
              <a:buChar char="Ø"/>
            </a:pPr>
            <a:r>
              <a:rPr lang="de-DE" sz="1200" dirty="0" smtClean="0">
                <a:latin typeface="Corporate S" panose="02020500000000000000" pitchFamily="18" charset="0"/>
              </a:rPr>
              <a:t>Was verdient die Krankenpflegerin? Was bleibt nach den Abzügen?</a:t>
            </a:r>
          </a:p>
          <a:p>
            <a:pPr marL="171450" indent="-171450">
              <a:buFont typeface="Wingdings" panose="05000000000000000000" pitchFamily="2" charset="2"/>
              <a:buChar char="Ø"/>
            </a:pPr>
            <a:r>
              <a:rPr lang="de-DE" sz="1200" dirty="0" smtClean="0">
                <a:latin typeface="Corporate S" panose="02020500000000000000" pitchFamily="18" charset="0"/>
              </a:rPr>
              <a:t>Mit Verkleidung und Geräuschen auf Zwei-Klassen-Medizin hinweisen</a:t>
            </a:r>
          </a:p>
          <a:p>
            <a:pPr marL="171450" indent="-171450">
              <a:buFont typeface="Wingdings" panose="05000000000000000000" pitchFamily="2" charset="2"/>
              <a:buChar char="Ø"/>
            </a:pPr>
            <a:r>
              <a:rPr lang="de-DE" sz="1200" dirty="0" smtClean="0">
                <a:latin typeface="Corporate S" panose="02020500000000000000" pitchFamily="18" charset="0"/>
              </a:rPr>
              <a:t>„Wir stellen die Verhältnisse an den Pranger“</a:t>
            </a:r>
          </a:p>
          <a:p>
            <a:pPr marL="171450" indent="-171450">
              <a:buFont typeface="Wingdings" panose="05000000000000000000" pitchFamily="2" charset="2"/>
              <a:buChar char="Ø"/>
            </a:pPr>
            <a:r>
              <a:rPr lang="de-DE" sz="1200" dirty="0" smtClean="0">
                <a:latin typeface="Corporate S" panose="02020500000000000000" pitchFamily="18" charset="0"/>
              </a:rPr>
              <a:t>Bodenzeitung, lebende Litfaßsäule – z. B. Dienstpläne darstellen</a:t>
            </a:r>
          </a:p>
          <a:p>
            <a:pPr marL="171450" indent="-171450">
              <a:buFont typeface="Wingdings" panose="05000000000000000000" pitchFamily="2" charset="2"/>
              <a:buChar char="Ø"/>
            </a:pPr>
            <a:r>
              <a:rPr lang="de-DE" sz="1200" dirty="0" smtClean="0">
                <a:latin typeface="Corporate S" panose="02020500000000000000" pitchFamily="18" charset="0"/>
              </a:rPr>
              <a:t>„Zu wenig Personal ist lebensgefährlich“</a:t>
            </a:r>
          </a:p>
          <a:p>
            <a:pPr marL="171450" indent="-171450">
              <a:buFont typeface="Wingdings" panose="05000000000000000000" pitchFamily="2" charset="2"/>
              <a:buChar char="Ø"/>
            </a:pPr>
            <a:r>
              <a:rPr lang="de-DE" sz="1200" dirty="0" err="1" smtClean="0">
                <a:latin typeface="Corporate S" panose="02020500000000000000" pitchFamily="18" charset="0"/>
              </a:rPr>
              <a:t>Rekommunalisierung</a:t>
            </a:r>
            <a:r>
              <a:rPr lang="de-DE" sz="1200" dirty="0" smtClean="0">
                <a:latin typeface="Corporate S" panose="02020500000000000000" pitchFamily="18" charset="0"/>
              </a:rPr>
              <a:t> als zentrale Forderung</a:t>
            </a:r>
            <a:endParaRPr lang="de-DE" sz="1200" dirty="0">
              <a:latin typeface="Corporate S" panose="02020500000000000000" pitchFamily="18" charset="0"/>
            </a:endParaRPr>
          </a:p>
        </p:txBody>
      </p:sp>
    </p:spTree>
    <p:extLst>
      <p:ext uri="{BB962C8B-B14F-4D97-AF65-F5344CB8AC3E}">
        <p14:creationId xmlns:p14="http://schemas.microsoft.com/office/powerpoint/2010/main" val="76538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83" y="2492896"/>
            <a:ext cx="3936438" cy="2952328"/>
          </a:xfrm>
          <a:prstGeom prst="rect">
            <a:avLst/>
          </a:prstGeom>
        </p:spPr>
      </p:pic>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t="22177"/>
          <a:stretch/>
        </p:blipFill>
        <p:spPr>
          <a:xfrm>
            <a:off x="3347864" y="2564904"/>
            <a:ext cx="5628117" cy="3284984"/>
          </a:xfrm>
          <a:prstGeom prst="rect">
            <a:avLst/>
          </a:prstGeom>
        </p:spPr>
      </p:pic>
      <p:sp>
        <p:nvSpPr>
          <p:cNvPr id="4" name="Textfeld 3"/>
          <p:cNvSpPr txBox="1"/>
          <p:nvPr/>
        </p:nvSpPr>
        <p:spPr>
          <a:xfrm>
            <a:off x="899592" y="1052736"/>
            <a:ext cx="7560840" cy="923330"/>
          </a:xfrm>
          <a:prstGeom prst="rect">
            <a:avLst/>
          </a:prstGeom>
          <a:noFill/>
        </p:spPr>
        <p:txBody>
          <a:bodyPr wrap="square" rtlCol="0">
            <a:spAutoFit/>
          </a:bodyPr>
          <a:lstStyle/>
          <a:p>
            <a:r>
              <a:rPr lang="de-DE" b="1" dirty="0" smtClean="0">
                <a:latin typeface="Corporate S" panose="02020500000000000000" pitchFamily="18" charset="0"/>
              </a:rPr>
              <a:t>Der Blick zurück:</a:t>
            </a:r>
          </a:p>
          <a:p>
            <a:endParaRPr lang="de-DE" b="1" dirty="0">
              <a:latin typeface="Corporate S" panose="02020500000000000000" pitchFamily="18" charset="0"/>
            </a:endParaRPr>
          </a:p>
          <a:p>
            <a:r>
              <a:rPr lang="de-DE" b="1" dirty="0" smtClean="0">
                <a:latin typeface="Corporate S" panose="02020500000000000000" pitchFamily="18" charset="0"/>
              </a:rPr>
              <a:t>20 Jahre Bundesfrauenkonferenzen der PDS /der LINKEN</a:t>
            </a:r>
            <a:endParaRPr lang="de-DE" b="1" dirty="0">
              <a:latin typeface="Corporate S" panose="02020500000000000000" pitchFamily="18" charset="0"/>
            </a:endParaRPr>
          </a:p>
        </p:txBody>
      </p:sp>
      <p:sp>
        <p:nvSpPr>
          <p:cNvPr id="5" name="Textfeld 4"/>
          <p:cNvSpPr txBox="1"/>
          <p:nvPr/>
        </p:nvSpPr>
        <p:spPr>
          <a:xfrm>
            <a:off x="827584" y="5921896"/>
            <a:ext cx="7848872" cy="307777"/>
          </a:xfrm>
          <a:prstGeom prst="rect">
            <a:avLst/>
          </a:prstGeom>
          <a:noFill/>
        </p:spPr>
        <p:txBody>
          <a:bodyPr wrap="square" rtlCol="0">
            <a:spAutoFit/>
          </a:bodyPr>
          <a:lstStyle/>
          <a:p>
            <a:r>
              <a:rPr lang="de-DE" sz="1400" dirty="0" smtClean="0">
                <a:latin typeface="Corporate S" panose="02020500000000000000" pitchFamily="18" charset="0"/>
              </a:rPr>
              <a:t>Die von </a:t>
            </a:r>
            <a:r>
              <a:rPr lang="de-DE" sz="1400" i="1" dirty="0" smtClean="0">
                <a:latin typeface="Corporate S" panose="02020500000000000000" pitchFamily="18" charset="0"/>
              </a:rPr>
              <a:t>Vera Vordenbäumen </a:t>
            </a:r>
            <a:r>
              <a:rPr lang="de-DE" sz="1400" dirty="0" smtClean="0">
                <a:latin typeface="Corporate S" panose="02020500000000000000" pitchFamily="18" charset="0"/>
              </a:rPr>
              <a:t>zusammengestellt Präsentation siehe </a:t>
            </a:r>
            <a:r>
              <a:rPr lang="de-DE" sz="1400" b="1" i="1" dirty="0" smtClean="0">
                <a:latin typeface="Corporate S" panose="02020500000000000000" pitchFamily="18" charset="0"/>
              </a:rPr>
              <a:t>Anlage 4</a:t>
            </a:r>
            <a:endParaRPr lang="de-DE" sz="1400" b="1" i="1" dirty="0">
              <a:latin typeface="Corporate S" panose="02020500000000000000" pitchFamily="18" charset="0"/>
            </a:endParaRPr>
          </a:p>
        </p:txBody>
      </p:sp>
    </p:spTree>
    <p:extLst>
      <p:ext uri="{BB962C8B-B14F-4D97-AF65-F5344CB8AC3E}">
        <p14:creationId xmlns:p14="http://schemas.microsoft.com/office/powerpoint/2010/main" val="261401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548680"/>
            <a:ext cx="8352928" cy="369332"/>
          </a:xfrm>
          <a:prstGeom prst="rect">
            <a:avLst/>
          </a:prstGeom>
          <a:noFill/>
        </p:spPr>
        <p:txBody>
          <a:bodyPr wrap="square" rtlCol="0">
            <a:spAutoFit/>
          </a:bodyPr>
          <a:lstStyle/>
          <a:p>
            <a:pPr algn="ctr"/>
            <a:r>
              <a:rPr lang="de-DE" b="1" dirty="0" smtClean="0">
                <a:latin typeface="Corporate S" panose="02020500000000000000" pitchFamily="18" charset="0"/>
              </a:rPr>
              <a:t>Beschlüsse der Bundesfrauenkonferenz</a:t>
            </a:r>
            <a:endParaRPr lang="de-DE" b="1" dirty="0">
              <a:latin typeface="Corporate S" panose="02020500000000000000" pitchFamily="18" charset="0"/>
            </a:endParaRPr>
          </a:p>
        </p:txBody>
      </p:sp>
      <p:sp>
        <p:nvSpPr>
          <p:cNvPr id="3" name="Gleichschenkliges Dreieck 2"/>
          <p:cNvSpPr/>
          <p:nvPr/>
        </p:nvSpPr>
        <p:spPr>
          <a:xfrm rot="5400000">
            <a:off x="467544" y="1340768"/>
            <a:ext cx="396044" cy="3960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1187624" y="1277180"/>
            <a:ext cx="7344816" cy="2462213"/>
          </a:xfrm>
          <a:prstGeom prst="rect">
            <a:avLst/>
          </a:prstGeom>
          <a:noFill/>
        </p:spPr>
        <p:txBody>
          <a:bodyPr wrap="square" rtlCol="0">
            <a:spAutoFit/>
          </a:bodyPr>
          <a:lstStyle/>
          <a:p>
            <a:r>
              <a:rPr lang="de-DE" sz="1400" dirty="0" smtClean="0">
                <a:latin typeface="Corporate S" panose="02020500000000000000" pitchFamily="18" charset="0"/>
              </a:rPr>
              <a:t>Resolution „Über Grenzen hinweg in Bewegung. Wir solidarisieren und mit Frauen auf der Flucht – egal wovor sie fliehen. Keine tut das freiwillig.</a:t>
            </a:r>
          </a:p>
          <a:p>
            <a:endParaRPr lang="de-DE" sz="1400" dirty="0">
              <a:latin typeface="Corporate S" panose="02020500000000000000" pitchFamily="18" charset="0"/>
            </a:endParaRPr>
          </a:p>
          <a:p>
            <a:r>
              <a:rPr lang="de-DE" sz="1400" dirty="0" smtClean="0">
                <a:latin typeface="Corporate S" panose="02020500000000000000" pitchFamily="18" charset="0"/>
              </a:rPr>
              <a:t>Unterstützung der Aktivitäten gegen den Marsch christlich-fundamentalistischer „Lebensschützer“ am 17. September 2016 und der vom Bündnis für sexuelle Selbstbestimmung organisierten Konferenz „§ 218 abschaffen – christlichen Fundamentalisten entgegentreten“ am 9./10. Juli 2016 in Berlin </a:t>
            </a:r>
          </a:p>
          <a:p>
            <a:endParaRPr lang="de-DE" sz="1400" dirty="0">
              <a:latin typeface="Corporate S" panose="02020500000000000000" pitchFamily="18" charset="0"/>
            </a:endParaRPr>
          </a:p>
          <a:p>
            <a:r>
              <a:rPr lang="de-DE" sz="1400" dirty="0" smtClean="0">
                <a:latin typeface="Corporate S" panose="02020500000000000000" pitchFamily="18" charset="0"/>
              </a:rPr>
              <a:t>Frauenstruktur der LINKEN weiterentwickeln</a:t>
            </a:r>
          </a:p>
          <a:p>
            <a:endParaRPr lang="de-DE" sz="1400" dirty="0">
              <a:latin typeface="Corporate S" panose="02020500000000000000" pitchFamily="18" charset="0"/>
            </a:endParaRPr>
          </a:p>
          <a:p>
            <a:r>
              <a:rPr lang="de-DE" sz="1400" dirty="0" smtClean="0">
                <a:latin typeface="Corporate S" panose="02020500000000000000" pitchFamily="18" charset="0"/>
              </a:rPr>
              <a:t>(siehe </a:t>
            </a:r>
            <a:r>
              <a:rPr lang="de-DE" sz="1400" b="1" i="1" dirty="0" smtClean="0">
                <a:latin typeface="Corporate S" panose="02020500000000000000" pitchFamily="18" charset="0"/>
              </a:rPr>
              <a:t>Anlagen 5 - 7</a:t>
            </a:r>
            <a:r>
              <a:rPr lang="de-DE" sz="1400" dirty="0" smtClean="0">
                <a:latin typeface="Corporate S" panose="02020500000000000000" pitchFamily="18" charset="0"/>
              </a:rPr>
              <a:t>)</a:t>
            </a:r>
            <a:endParaRPr lang="de-DE" sz="1400" dirty="0">
              <a:latin typeface="Corporate S" panose="02020500000000000000" pitchFamily="18" charset="0"/>
            </a:endParaRPr>
          </a:p>
        </p:txBody>
      </p:sp>
      <p:sp>
        <p:nvSpPr>
          <p:cNvPr id="5" name="Gleichschenkliges Dreieck 4"/>
          <p:cNvSpPr/>
          <p:nvPr/>
        </p:nvSpPr>
        <p:spPr>
          <a:xfrm rot="5400000">
            <a:off x="467544" y="1961546"/>
            <a:ext cx="396044" cy="3960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leichschenkliges Dreieck 5"/>
          <p:cNvSpPr/>
          <p:nvPr/>
        </p:nvSpPr>
        <p:spPr>
          <a:xfrm rot="5400000">
            <a:off x="467544" y="2912461"/>
            <a:ext cx="396044" cy="3960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716324"/>
            <a:ext cx="3250984" cy="2448272"/>
          </a:xfrm>
          <a:prstGeom prst="rect">
            <a:avLst/>
          </a:prstGeom>
          <a:ln w="3175">
            <a:solidFill>
              <a:schemeClr val="tx1"/>
            </a:solidFill>
          </a:ln>
        </p:spPr>
      </p:pic>
    </p:spTree>
    <p:extLst>
      <p:ext uri="{BB962C8B-B14F-4D97-AF65-F5344CB8AC3E}">
        <p14:creationId xmlns:p14="http://schemas.microsoft.com/office/powerpoint/2010/main" val="397824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35696" y="548680"/>
            <a:ext cx="5382344" cy="369332"/>
          </a:xfrm>
          <a:prstGeom prst="rect">
            <a:avLst/>
          </a:prstGeom>
        </p:spPr>
        <p:txBody>
          <a:bodyPr wrap="square">
            <a:spAutoFit/>
          </a:bodyPr>
          <a:lstStyle/>
          <a:p>
            <a:r>
              <a:rPr lang="de-DE" b="1" dirty="0">
                <a:latin typeface="Corporate S" panose="02020500000000000000" pitchFamily="18" charset="0"/>
              </a:rPr>
              <a:t>Diskussion: „Weil sich am Ende alles um Zeit dreht“</a:t>
            </a:r>
          </a:p>
        </p:txBody>
      </p:sp>
      <p:sp>
        <p:nvSpPr>
          <p:cNvPr id="3" name="Textfeld 2"/>
          <p:cNvSpPr txBox="1"/>
          <p:nvPr/>
        </p:nvSpPr>
        <p:spPr>
          <a:xfrm>
            <a:off x="395536" y="1268760"/>
            <a:ext cx="3816424" cy="4524315"/>
          </a:xfrm>
          <a:prstGeom prst="rect">
            <a:avLst/>
          </a:prstGeom>
          <a:noFill/>
        </p:spPr>
        <p:txBody>
          <a:bodyPr wrap="square" rtlCol="0">
            <a:spAutoFit/>
          </a:bodyPr>
          <a:lstStyle/>
          <a:p>
            <a:r>
              <a:rPr lang="de-DE" sz="1200" dirty="0" smtClean="0">
                <a:latin typeface="Corporate S" panose="02020500000000000000" pitchFamily="18" charset="0"/>
              </a:rPr>
              <a:t>In ihrem </a:t>
            </a:r>
            <a:r>
              <a:rPr lang="de-DE" sz="1200" b="1" dirty="0" smtClean="0">
                <a:latin typeface="Corporate S" panose="02020500000000000000" pitchFamily="18" charset="0"/>
              </a:rPr>
              <a:t>Einführungsbeitrag </a:t>
            </a:r>
            <a:r>
              <a:rPr lang="de-DE" sz="1200" dirty="0" smtClean="0">
                <a:latin typeface="Corporate S" panose="02020500000000000000" pitchFamily="18" charset="0"/>
              </a:rPr>
              <a:t>bezog sich </a:t>
            </a:r>
            <a:r>
              <a:rPr lang="de-DE" sz="1200" i="1" dirty="0" smtClean="0">
                <a:latin typeface="Corporate S" panose="02020500000000000000" pitchFamily="18" charset="0"/>
              </a:rPr>
              <a:t>Nina Eumann</a:t>
            </a:r>
          </a:p>
          <a:p>
            <a:endParaRPr lang="de-DE" sz="1200" dirty="0" smtClean="0">
              <a:latin typeface="Corporate S" panose="02020500000000000000" pitchFamily="18" charset="0"/>
            </a:endParaRPr>
          </a:p>
          <a:p>
            <a:pPr marL="171450" indent="-171450">
              <a:buFont typeface="Wingdings" panose="05000000000000000000" pitchFamily="2" charset="2"/>
              <a:buChar char="Ø"/>
            </a:pPr>
            <a:r>
              <a:rPr lang="de-DE" sz="1200" dirty="0" smtClean="0">
                <a:latin typeface="Corporate S" panose="02020500000000000000" pitchFamily="18" charset="0"/>
              </a:rPr>
              <a:t>auf den „</a:t>
            </a:r>
            <a:r>
              <a:rPr lang="de-DE" sz="1200" dirty="0" err="1" smtClean="0">
                <a:latin typeface="Corporate S" panose="02020500000000000000" pitchFamily="18" charset="0"/>
              </a:rPr>
              <a:t>Equal</a:t>
            </a:r>
            <a:r>
              <a:rPr lang="de-DE" sz="1200" dirty="0" smtClean="0">
                <a:latin typeface="Corporate S" panose="02020500000000000000" pitchFamily="18" charset="0"/>
              </a:rPr>
              <a:t> Care Day“ am 29.2.2016, der auf die ungleiche Verteilung von Care-Arbeit verweist: Männer brauchen 4 Jahre, um so viel Care Arbeit zu verrichten wie Frauen in einem Jahr;</a:t>
            </a:r>
          </a:p>
          <a:p>
            <a:pPr marL="171450" indent="-171450">
              <a:buFont typeface="Wingdings" panose="05000000000000000000" pitchFamily="2" charset="2"/>
              <a:buChar char="Ø"/>
            </a:pPr>
            <a:r>
              <a:rPr lang="de-DE" sz="1200" dirty="0" smtClean="0">
                <a:latin typeface="Corporate S" panose="02020500000000000000" pitchFamily="18" charset="0"/>
              </a:rPr>
              <a:t>darauf, dass die Produktion des Lebens mehr ist als der Geburtsvorgang, dass wir aus Liebe Care-Arbeit machen – und dass wir damit zu Komplizinnen des Patriarchats werden;</a:t>
            </a:r>
          </a:p>
          <a:p>
            <a:pPr marL="171450" indent="-171450">
              <a:buFont typeface="Wingdings" panose="05000000000000000000" pitchFamily="2" charset="2"/>
              <a:buChar char="Ø"/>
            </a:pPr>
            <a:r>
              <a:rPr lang="de-DE" sz="1200" dirty="0">
                <a:latin typeface="Corporate S" panose="02020500000000000000" pitchFamily="18" charset="0"/>
              </a:rPr>
              <a:t>a</a:t>
            </a:r>
            <a:r>
              <a:rPr lang="de-DE" sz="1200" dirty="0" smtClean="0">
                <a:latin typeface="Corporate S" panose="02020500000000000000" pitchFamily="18" charset="0"/>
              </a:rPr>
              <a:t>uf die Vier-in Einem-Perspektive als Möglichkeit, das gesellschaftliche Zeitregime grundlegend zu verändern, einen neuen Gesellschaftsvertrag zu erkämpfen;</a:t>
            </a:r>
          </a:p>
          <a:p>
            <a:pPr marL="171450" indent="-171450">
              <a:buFont typeface="Wingdings" panose="05000000000000000000" pitchFamily="2" charset="2"/>
              <a:buChar char="Ø"/>
            </a:pPr>
            <a:r>
              <a:rPr lang="de-DE" sz="1200" dirty="0" smtClean="0">
                <a:latin typeface="Corporate S" panose="02020500000000000000" pitchFamily="18" charset="0"/>
              </a:rPr>
              <a:t>auf sich verschärfende Arbeitsbedingungen, die für immer mehr Menschen Überstunden, den Wegfall von Pausen, die ständige Erreichbarkeit und eine längere Lebensarbeitszeit bedeuten;</a:t>
            </a:r>
          </a:p>
          <a:p>
            <a:pPr marL="171450" indent="-171450">
              <a:buFont typeface="Wingdings" panose="05000000000000000000" pitchFamily="2" charset="2"/>
              <a:buChar char="Ø"/>
            </a:pPr>
            <a:r>
              <a:rPr lang="de-DE" sz="1200" dirty="0" smtClean="0">
                <a:latin typeface="Corporate S" panose="02020500000000000000" pitchFamily="18" charset="0"/>
              </a:rPr>
              <a:t>darauf, dass Zeitpolitik heute in harten Kämpfen um die Umverteilung von Zeit bedeutet;</a:t>
            </a:r>
          </a:p>
          <a:p>
            <a:pPr marL="171450" indent="-171450">
              <a:buFont typeface="Wingdings" panose="05000000000000000000" pitchFamily="2" charset="2"/>
              <a:buChar char="Ø"/>
            </a:pPr>
            <a:r>
              <a:rPr lang="de-DE" sz="1200" dirty="0" smtClean="0">
                <a:latin typeface="Corporate S" panose="02020500000000000000" pitchFamily="18" charset="0"/>
              </a:rPr>
              <a:t>darauf, dass Zeitpolitik mitten in den Herrschaftsknoten von Kapitalismus und Patriarchat trifft;</a:t>
            </a:r>
          </a:p>
          <a:p>
            <a:pPr marL="171450" indent="-171450">
              <a:buFont typeface="Wingdings" panose="05000000000000000000" pitchFamily="2" charset="2"/>
              <a:buChar char="Ø"/>
            </a:pPr>
            <a:r>
              <a:rPr lang="de-DE" sz="1200" dirty="0" smtClean="0">
                <a:latin typeface="Corporate S" panose="02020500000000000000" pitchFamily="18" charset="0"/>
              </a:rPr>
              <a:t>darauf, dass dieses Thema noch immer nicht im Zentrum unserer Politik steht.</a:t>
            </a:r>
          </a:p>
          <a:p>
            <a:endParaRPr lang="de-DE" sz="1200" dirty="0">
              <a:latin typeface="Corporate S" panose="02020500000000000000" pitchFamily="18" charset="0"/>
            </a:endParaRPr>
          </a:p>
        </p:txBody>
      </p:sp>
      <p:sp>
        <p:nvSpPr>
          <p:cNvPr id="4" name="Textfeld 3"/>
          <p:cNvSpPr txBox="1"/>
          <p:nvPr/>
        </p:nvSpPr>
        <p:spPr>
          <a:xfrm>
            <a:off x="4427984" y="1268760"/>
            <a:ext cx="4176464" cy="4708981"/>
          </a:xfrm>
          <a:prstGeom prst="rect">
            <a:avLst/>
          </a:prstGeom>
          <a:noFill/>
        </p:spPr>
        <p:txBody>
          <a:bodyPr wrap="square" rtlCol="0">
            <a:spAutoFit/>
          </a:bodyPr>
          <a:lstStyle/>
          <a:p>
            <a:r>
              <a:rPr lang="de-DE" sz="1200" dirty="0" smtClean="0">
                <a:latin typeface="Corporate S" panose="02020500000000000000" pitchFamily="18" charset="0"/>
              </a:rPr>
              <a:t>In einer sehr lebhaften </a:t>
            </a:r>
            <a:r>
              <a:rPr lang="de-DE" sz="1200" b="1" dirty="0" smtClean="0">
                <a:latin typeface="Corporate S" panose="02020500000000000000" pitchFamily="18" charset="0"/>
              </a:rPr>
              <a:t>Diskussion</a:t>
            </a:r>
            <a:r>
              <a:rPr lang="de-DE" sz="1200" dirty="0" smtClean="0">
                <a:latin typeface="Corporate S" panose="02020500000000000000" pitchFamily="18" charset="0"/>
              </a:rPr>
              <a:t> wurde</a:t>
            </a:r>
          </a:p>
          <a:p>
            <a:endParaRPr lang="de-DE" sz="1200" dirty="0">
              <a:latin typeface="Corporate S" panose="02020500000000000000" pitchFamily="18" charset="0"/>
            </a:endParaRPr>
          </a:p>
          <a:p>
            <a:pPr marL="171450" indent="-171450">
              <a:buFont typeface="Wingdings" panose="05000000000000000000" pitchFamily="2" charset="2"/>
              <a:buChar char="Ø"/>
            </a:pPr>
            <a:r>
              <a:rPr lang="de-DE" sz="1200" dirty="0" smtClean="0">
                <a:latin typeface="Corporate S" panose="02020500000000000000" pitchFamily="18" charset="0"/>
              </a:rPr>
              <a:t>darauf </a:t>
            </a:r>
            <a:r>
              <a:rPr lang="de-DE" sz="1200" dirty="0" smtClean="0">
                <a:latin typeface="Corporate S" panose="02020500000000000000" pitchFamily="18" charset="0"/>
              </a:rPr>
              <a:t>verwiesen, dass Pflege der Angehörigen nicht nur die Familie umfasst, sondern immer häufiger auch Freund*innen – daher müssen wir fordern, dass Pflegende auch dafür finanzielle Unterstützung erhalten;</a:t>
            </a:r>
          </a:p>
          <a:p>
            <a:pPr marL="171450" indent="-171450">
              <a:buFont typeface="Wingdings" panose="05000000000000000000" pitchFamily="2" charset="2"/>
              <a:buChar char="Ø"/>
            </a:pPr>
            <a:r>
              <a:rPr lang="de-DE" sz="1200" dirty="0">
                <a:latin typeface="Corporate S" panose="02020500000000000000" pitchFamily="18" charset="0"/>
              </a:rPr>
              <a:t>e</a:t>
            </a:r>
            <a:r>
              <a:rPr lang="de-DE" sz="1200" dirty="0" smtClean="0">
                <a:latin typeface="Corporate S" panose="02020500000000000000" pitchFamily="18" charset="0"/>
              </a:rPr>
              <a:t>ingeschätzt</a:t>
            </a:r>
            <a:r>
              <a:rPr lang="de-DE" sz="1200" dirty="0" smtClean="0">
                <a:latin typeface="Corporate S" panose="02020500000000000000" pitchFamily="18" charset="0"/>
              </a:rPr>
              <a:t>, dass in der LINKEN noch zu häufig der Fokus ausschließlich auf der Erwerbsarbeit liegt;</a:t>
            </a:r>
          </a:p>
          <a:p>
            <a:pPr marL="171450" indent="-171450">
              <a:buFont typeface="Wingdings" panose="05000000000000000000" pitchFamily="2" charset="2"/>
              <a:buChar char="Ø"/>
            </a:pPr>
            <a:r>
              <a:rPr lang="de-DE" sz="1200" dirty="0" smtClean="0">
                <a:latin typeface="Corporate S" panose="02020500000000000000" pitchFamily="18" charset="0"/>
              </a:rPr>
              <a:t>Kritik an der 4-in-1-Perspektive geäußert, weil die Vierteilung des Tages den Ansatz von Zwang hat und ein Zwang zur Erwerbsarbeit für alle postuliert wird;</a:t>
            </a:r>
          </a:p>
          <a:p>
            <a:pPr marL="171450" indent="-171450">
              <a:buFont typeface="Wingdings" panose="05000000000000000000" pitchFamily="2" charset="2"/>
              <a:buChar char="Ø"/>
            </a:pPr>
            <a:r>
              <a:rPr lang="de-DE" sz="1200" dirty="0">
                <a:latin typeface="Corporate S" panose="02020500000000000000" pitchFamily="18" charset="0"/>
              </a:rPr>
              <a:t>d</a:t>
            </a:r>
            <a:r>
              <a:rPr lang="de-DE" sz="1200" dirty="0" smtClean="0">
                <a:latin typeface="Corporate S" panose="02020500000000000000" pitchFamily="18" charset="0"/>
              </a:rPr>
              <a:t>arauf </a:t>
            </a:r>
            <a:r>
              <a:rPr lang="de-DE" sz="1200" dirty="0" smtClean="0">
                <a:latin typeface="Corporate S" panose="02020500000000000000" pitchFamily="18" charset="0"/>
              </a:rPr>
              <a:t>geantwortet, dass es sich hier um ein Modell handelt, dass der Ansatz aber eine tiefgreifende Veränderung der Gesellschaft und Selbstveränderung der Menschen erfordert;</a:t>
            </a:r>
          </a:p>
          <a:p>
            <a:pPr marL="171450" indent="-171450">
              <a:buFont typeface="Wingdings" panose="05000000000000000000" pitchFamily="2" charset="2"/>
              <a:buChar char="Ø"/>
            </a:pPr>
            <a:r>
              <a:rPr lang="de-DE" sz="1200" dirty="0" smtClean="0">
                <a:latin typeface="Corporate S" panose="02020500000000000000" pitchFamily="18" charset="0"/>
              </a:rPr>
              <a:t>betont</a:t>
            </a:r>
            <a:r>
              <a:rPr lang="de-DE" sz="1200" dirty="0" smtClean="0">
                <a:latin typeface="Corporate S" panose="02020500000000000000" pitchFamily="18" charset="0"/>
              </a:rPr>
              <a:t>, dass eine umfassende Arbeitszeitverkürzung mehr Geld erfordert, sodass alle davon gut leben können;</a:t>
            </a:r>
          </a:p>
          <a:p>
            <a:pPr marL="171450" indent="-171450">
              <a:buFont typeface="Wingdings" panose="05000000000000000000" pitchFamily="2" charset="2"/>
              <a:buChar char="Ø"/>
            </a:pPr>
            <a:r>
              <a:rPr lang="de-DE" sz="1200" dirty="0">
                <a:latin typeface="Corporate S" panose="02020500000000000000" pitchFamily="18" charset="0"/>
              </a:rPr>
              <a:t>d</a:t>
            </a:r>
            <a:r>
              <a:rPr lang="de-DE" sz="1200" dirty="0" smtClean="0">
                <a:latin typeface="Corporate S" panose="02020500000000000000" pitchFamily="18" charset="0"/>
              </a:rPr>
              <a:t>arauf </a:t>
            </a:r>
            <a:r>
              <a:rPr lang="de-DE" sz="1200" dirty="0" smtClean="0">
                <a:latin typeface="Corporate S" panose="02020500000000000000" pitchFamily="18" charset="0"/>
              </a:rPr>
              <a:t>hingewiesen, dass Arbeitskämpfe im Care-Bereich andere Formen und Forderungen brauchen, um ein Bündnis zwischen den Beschäftigten des Care-Bereiches und den von ihrer Arbeit betroffenen Menschen zu schmieden;</a:t>
            </a:r>
          </a:p>
          <a:p>
            <a:pPr marL="171450" indent="-171450">
              <a:buFont typeface="Wingdings" panose="05000000000000000000" pitchFamily="2" charset="2"/>
              <a:buChar char="Ø"/>
            </a:pPr>
            <a:r>
              <a:rPr lang="de-DE" sz="1200" dirty="0" smtClean="0">
                <a:latin typeface="Corporate S" panose="02020500000000000000" pitchFamily="18" charset="0"/>
              </a:rPr>
              <a:t>betont</a:t>
            </a:r>
            <a:r>
              <a:rPr lang="de-DE" sz="1200" dirty="0" smtClean="0">
                <a:latin typeface="Corporate S" panose="02020500000000000000" pitchFamily="18" charset="0"/>
              </a:rPr>
              <a:t>, dass es in der Debatte um Care-Arbeit unbedingt auch um die Aufwertung von sozialen Berufen gehen muss;</a:t>
            </a:r>
          </a:p>
          <a:p>
            <a:pPr marL="171450" indent="-171450">
              <a:buFont typeface="Wingdings" panose="05000000000000000000" pitchFamily="2" charset="2"/>
              <a:buChar char="Ø"/>
            </a:pPr>
            <a:r>
              <a:rPr lang="de-DE" sz="1200" dirty="0">
                <a:latin typeface="Corporate S" panose="02020500000000000000" pitchFamily="18" charset="0"/>
              </a:rPr>
              <a:t>a</a:t>
            </a:r>
            <a:r>
              <a:rPr lang="de-DE" sz="1200" dirty="0" smtClean="0">
                <a:latin typeface="Corporate S" panose="02020500000000000000" pitchFamily="18" charset="0"/>
              </a:rPr>
              <a:t>uf </a:t>
            </a:r>
            <a:r>
              <a:rPr lang="de-DE" sz="1200" dirty="0" smtClean="0">
                <a:latin typeface="Corporate S" panose="02020500000000000000" pitchFamily="18" charset="0"/>
              </a:rPr>
              <a:t>einen Fallstrick bei </a:t>
            </a:r>
            <a:r>
              <a:rPr lang="de-DE" sz="1200" dirty="0" err="1" smtClean="0">
                <a:latin typeface="Corporate S" panose="02020500000000000000" pitchFamily="18" charset="0"/>
              </a:rPr>
              <a:t>TiSA</a:t>
            </a:r>
            <a:r>
              <a:rPr lang="de-DE" sz="1200" dirty="0" smtClean="0">
                <a:latin typeface="Corporate S" panose="02020500000000000000" pitchFamily="18" charset="0"/>
              </a:rPr>
              <a:t> verwiesen, da dort die komplette Individualisierung/ absolute Flexibilisierung der Arbeitszeiten droht</a:t>
            </a:r>
            <a:endParaRPr lang="de-DE" sz="1200" dirty="0">
              <a:latin typeface="Corporate S" panose="02020500000000000000" pitchFamily="18" charset="0"/>
            </a:endParaRPr>
          </a:p>
        </p:txBody>
      </p:sp>
    </p:spTree>
    <p:extLst>
      <p:ext uri="{BB962C8B-B14F-4D97-AF65-F5344CB8AC3E}">
        <p14:creationId xmlns:p14="http://schemas.microsoft.com/office/powerpoint/2010/main" val="53315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l="12318" t="8372" r="9673" b="12950"/>
          <a:stretch/>
        </p:blipFill>
        <p:spPr>
          <a:xfrm>
            <a:off x="4644008" y="404664"/>
            <a:ext cx="4104456" cy="5832648"/>
          </a:xfrm>
          <a:prstGeom prst="rect">
            <a:avLst/>
          </a:prstGeom>
        </p:spPr>
      </p:pic>
      <p:sp>
        <p:nvSpPr>
          <p:cNvPr id="5" name="Textfeld 4"/>
          <p:cNvSpPr txBox="1"/>
          <p:nvPr/>
        </p:nvSpPr>
        <p:spPr>
          <a:xfrm>
            <a:off x="179512" y="980728"/>
            <a:ext cx="4104456" cy="4154984"/>
          </a:xfrm>
          <a:prstGeom prst="rect">
            <a:avLst/>
          </a:prstGeom>
          <a:noFill/>
        </p:spPr>
        <p:txBody>
          <a:bodyPr wrap="square" rtlCol="0">
            <a:spAutoFit/>
          </a:bodyPr>
          <a:lstStyle/>
          <a:p>
            <a:r>
              <a:rPr lang="de-DE" b="1" dirty="0" smtClean="0">
                <a:latin typeface="Corporate S" panose="02020500000000000000" pitchFamily="18" charset="0"/>
              </a:rPr>
              <a:t>Erste Gedanken zur Auswertung der Bundesfrauenkonferenz</a:t>
            </a:r>
          </a:p>
          <a:p>
            <a:endParaRPr lang="de-DE" sz="1200" dirty="0">
              <a:latin typeface="Corporate S" panose="02020500000000000000" pitchFamily="18" charset="0"/>
            </a:endParaRPr>
          </a:p>
          <a:p>
            <a:pPr marL="171450" indent="-171450">
              <a:buFont typeface="Wingdings" panose="05000000000000000000" pitchFamily="2" charset="2"/>
              <a:buChar char="Ø"/>
            </a:pPr>
            <a:r>
              <a:rPr lang="de-DE" sz="1200" dirty="0" smtClean="0">
                <a:latin typeface="Corporate S" panose="02020500000000000000" pitchFamily="18" charset="0"/>
              </a:rPr>
              <a:t>Die Zusammenlegung verschiedener Veranstaltungen an einem Wochenende war gut.</a:t>
            </a:r>
          </a:p>
          <a:p>
            <a:pPr marL="171450" indent="-171450">
              <a:buFont typeface="Wingdings" panose="05000000000000000000" pitchFamily="2" charset="2"/>
              <a:buChar char="Ø"/>
            </a:pPr>
            <a:r>
              <a:rPr lang="de-DE" sz="1200" dirty="0" smtClean="0">
                <a:latin typeface="Corporate S" panose="02020500000000000000" pitchFamily="18" charset="0"/>
              </a:rPr>
              <a:t>Der Großgruppenworkshop zu Beginn und die Arbeit in den Workshops sind gut angekommen, da wir hier gemeinsam Positionen und Forderungen erarbeiten konnten.</a:t>
            </a:r>
          </a:p>
          <a:p>
            <a:pPr marL="171450" indent="-171450">
              <a:buFont typeface="Wingdings" panose="05000000000000000000" pitchFamily="2" charset="2"/>
              <a:buChar char="Ø"/>
            </a:pPr>
            <a:r>
              <a:rPr lang="de-DE" sz="1200" dirty="0" smtClean="0">
                <a:latin typeface="Corporate S" panose="02020500000000000000" pitchFamily="18" charset="0"/>
              </a:rPr>
              <a:t>Dank an alle Referentinnen und die gute Organisation.</a:t>
            </a:r>
          </a:p>
          <a:p>
            <a:pPr marL="171450" indent="-171450">
              <a:buFont typeface="Wingdings" panose="05000000000000000000" pitchFamily="2" charset="2"/>
              <a:buChar char="Ø"/>
            </a:pPr>
            <a:r>
              <a:rPr lang="de-DE" sz="1200" dirty="0" smtClean="0">
                <a:latin typeface="Corporate S" panose="02020500000000000000" pitchFamily="18" charset="0"/>
              </a:rPr>
              <a:t>Mehr Pausen und mehr Spaß wären gut.</a:t>
            </a:r>
          </a:p>
          <a:p>
            <a:pPr marL="171450" indent="-171450">
              <a:buFont typeface="Wingdings" panose="05000000000000000000" pitchFamily="2" charset="2"/>
              <a:buChar char="Ø"/>
            </a:pPr>
            <a:r>
              <a:rPr lang="de-DE" sz="1200" dirty="0" smtClean="0">
                <a:latin typeface="Corporate S" panose="02020500000000000000" pitchFamily="18" charset="0"/>
              </a:rPr>
              <a:t>Wir haben uns zu wenig auf die politische Funktion der Partei und dieser Konferenz konzentriert, es standen mehr Hilfsangebote im Mittelpunkt.</a:t>
            </a:r>
          </a:p>
          <a:p>
            <a:pPr marL="171450" indent="-171450">
              <a:buFont typeface="Wingdings" panose="05000000000000000000" pitchFamily="2" charset="2"/>
              <a:buChar char="Ø"/>
            </a:pPr>
            <a:r>
              <a:rPr lang="de-DE" sz="1200" dirty="0" smtClean="0">
                <a:latin typeface="Corporate S" panose="02020500000000000000" pitchFamily="18" charset="0"/>
              </a:rPr>
              <a:t>Für die </a:t>
            </a:r>
            <a:r>
              <a:rPr lang="de-DE" sz="1200" dirty="0" err="1" smtClean="0">
                <a:latin typeface="Corporate S" panose="02020500000000000000" pitchFamily="18" charset="0"/>
              </a:rPr>
              <a:t>Workshoparbeit</a:t>
            </a:r>
            <a:r>
              <a:rPr lang="de-DE" sz="1200" dirty="0" smtClean="0">
                <a:latin typeface="Corporate S" panose="02020500000000000000" pitchFamily="18" charset="0"/>
              </a:rPr>
              <a:t> wird mehr Zeit gebraucht, dafür lieber die Anzahl der Workshops reduzieren.</a:t>
            </a:r>
          </a:p>
          <a:p>
            <a:pPr marL="171450" indent="-171450">
              <a:buFont typeface="Wingdings" panose="05000000000000000000" pitchFamily="2" charset="2"/>
              <a:buChar char="Ø"/>
            </a:pPr>
            <a:r>
              <a:rPr lang="de-DE" sz="1200" dirty="0" smtClean="0">
                <a:latin typeface="Corporate S" panose="02020500000000000000" pitchFamily="18" charset="0"/>
              </a:rPr>
              <a:t>Unbedingt mehr Kultur einplanen.</a:t>
            </a:r>
          </a:p>
          <a:p>
            <a:pPr marL="171450" indent="-171450">
              <a:buFont typeface="Wingdings" panose="05000000000000000000" pitchFamily="2" charset="2"/>
              <a:buChar char="Ø"/>
            </a:pPr>
            <a:r>
              <a:rPr lang="de-DE" sz="1200" dirty="0" smtClean="0">
                <a:latin typeface="Corporate S" panose="02020500000000000000" pitchFamily="18" charset="0"/>
              </a:rPr>
              <a:t>Möglichkeiten einräumen, dass Frauen selbst Workshop-Themen anbieten können.</a:t>
            </a:r>
          </a:p>
          <a:p>
            <a:pPr marL="171450" indent="-171450">
              <a:buFont typeface="Wingdings" panose="05000000000000000000" pitchFamily="2" charset="2"/>
              <a:buChar char="Ø"/>
            </a:pPr>
            <a:r>
              <a:rPr lang="de-DE" sz="1200" dirty="0" smtClean="0">
                <a:latin typeface="Corporate S" panose="02020500000000000000" pitchFamily="18" charset="0"/>
              </a:rPr>
              <a:t>Von der BFK sollte das Signal in die Länder gehen, dass dort Landefrauenkonferenzen organisiert werden, um weiter an den Themen zu arbeiten.</a:t>
            </a:r>
            <a:endParaRPr lang="de-DE" sz="1200" dirty="0">
              <a:latin typeface="Corporate S" panose="02020500000000000000" pitchFamily="18" charset="0"/>
            </a:endParaRPr>
          </a:p>
        </p:txBody>
      </p:sp>
    </p:spTree>
    <p:extLst>
      <p:ext uri="{BB962C8B-B14F-4D97-AF65-F5344CB8AC3E}">
        <p14:creationId xmlns:p14="http://schemas.microsoft.com/office/powerpoint/2010/main" val="353240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3" y="692696"/>
            <a:ext cx="4346007" cy="5832648"/>
          </a:xfrm>
          <a:prstGeom prst="rect">
            <a:avLst/>
          </a:prstGeom>
          <a:ln w="3175">
            <a:solidFill>
              <a:schemeClr val="tx1"/>
            </a:solidFill>
          </a:ln>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755" y="653273"/>
            <a:ext cx="4396102" cy="5846244"/>
          </a:xfrm>
          <a:prstGeom prst="rect">
            <a:avLst/>
          </a:prstGeom>
          <a:ln w="3175">
            <a:solidFill>
              <a:schemeClr val="tx1"/>
            </a:solidFill>
          </a:ln>
        </p:spPr>
      </p:pic>
      <p:sp>
        <p:nvSpPr>
          <p:cNvPr id="4" name="Textfeld 3"/>
          <p:cNvSpPr txBox="1"/>
          <p:nvPr/>
        </p:nvSpPr>
        <p:spPr>
          <a:xfrm>
            <a:off x="395536" y="260648"/>
            <a:ext cx="8352928" cy="307777"/>
          </a:xfrm>
          <a:prstGeom prst="rect">
            <a:avLst/>
          </a:prstGeom>
          <a:noFill/>
        </p:spPr>
        <p:txBody>
          <a:bodyPr wrap="square" rtlCol="0">
            <a:spAutoFit/>
          </a:bodyPr>
          <a:lstStyle/>
          <a:p>
            <a:r>
              <a:rPr lang="de-DE" sz="1400" b="1" i="1" dirty="0" smtClean="0">
                <a:latin typeface="Corporate S" pitchFamily="18" charset="0"/>
              </a:rPr>
              <a:t>Anlage 1</a:t>
            </a:r>
            <a:r>
              <a:rPr lang="de-DE" sz="1400" b="1" dirty="0" smtClean="0">
                <a:latin typeface="Corporate S" pitchFamily="18" charset="0"/>
              </a:rPr>
              <a:t> -  Mitschrift des Einführungsbeitrages  zu Veränderungen im Asylrecht</a:t>
            </a:r>
            <a:endParaRPr lang="de-DE" sz="1400" b="1" dirty="0">
              <a:latin typeface="Corporate S" pitchFamily="18" charset="0"/>
            </a:endParaRPr>
          </a:p>
        </p:txBody>
      </p:sp>
    </p:spTree>
    <p:extLst>
      <p:ext uri="{BB962C8B-B14F-4D97-AF65-F5344CB8AC3E}">
        <p14:creationId xmlns:p14="http://schemas.microsoft.com/office/powerpoint/2010/main" val="214787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6720"/>
            <a:ext cx="4320480" cy="4943208"/>
          </a:xfrm>
          <a:prstGeom prst="rect">
            <a:avLst/>
          </a:prstGeom>
          <a:ln w="3175">
            <a:solidFill>
              <a:schemeClr val="tx1"/>
            </a:solidFill>
          </a:ln>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383" y="1266721"/>
            <a:ext cx="3486515" cy="4965496"/>
          </a:xfrm>
          <a:prstGeom prst="rect">
            <a:avLst/>
          </a:prstGeom>
          <a:ln w="3175">
            <a:solidFill>
              <a:schemeClr val="tx1"/>
            </a:solidFill>
          </a:ln>
        </p:spPr>
      </p:pic>
      <p:sp>
        <p:nvSpPr>
          <p:cNvPr id="4" name="Textfeld 3"/>
          <p:cNvSpPr txBox="1"/>
          <p:nvPr/>
        </p:nvSpPr>
        <p:spPr>
          <a:xfrm>
            <a:off x="323528" y="620688"/>
            <a:ext cx="3888432" cy="307777"/>
          </a:xfrm>
          <a:prstGeom prst="rect">
            <a:avLst/>
          </a:prstGeom>
          <a:noFill/>
        </p:spPr>
        <p:txBody>
          <a:bodyPr wrap="square" rtlCol="0">
            <a:spAutoFit/>
          </a:bodyPr>
          <a:lstStyle/>
          <a:p>
            <a:r>
              <a:rPr lang="de-DE" sz="1400" i="1" dirty="0" smtClean="0">
                <a:latin typeface="Corporate S" pitchFamily="18" charset="0"/>
              </a:rPr>
              <a:t>Fortsetzung Anlage 1</a:t>
            </a:r>
            <a:endParaRPr lang="de-DE" sz="1400" i="1" dirty="0">
              <a:latin typeface="Corporate S" pitchFamily="18" charset="0"/>
            </a:endParaRPr>
          </a:p>
        </p:txBody>
      </p:sp>
    </p:spTree>
    <p:extLst>
      <p:ext uri="{BB962C8B-B14F-4D97-AF65-F5344CB8AC3E}">
        <p14:creationId xmlns:p14="http://schemas.microsoft.com/office/powerpoint/2010/main" val="185704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1331"/>
            <a:ext cx="4471764" cy="63214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273" y="221331"/>
            <a:ext cx="4269751" cy="63214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hteck 2"/>
          <p:cNvSpPr/>
          <p:nvPr/>
        </p:nvSpPr>
        <p:spPr>
          <a:xfrm>
            <a:off x="971600" y="332656"/>
            <a:ext cx="7128792" cy="28803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i="1" dirty="0" smtClean="0">
                <a:solidFill>
                  <a:schemeClr val="tx1"/>
                </a:solidFill>
                <a:latin typeface="Corporate S" pitchFamily="18" charset="0"/>
              </a:rPr>
              <a:t>Anlage 2</a:t>
            </a:r>
            <a:r>
              <a:rPr lang="de-DE" sz="1400" b="1" dirty="0" smtClean="0">
                <a:solidFill>
                  <a:schemeClr val="tx1"/>
                </a:solidFill>
                <a:latin typeface="Corporate S" pitchFamily="18" charset="0"/>
              </a:rPr>
              <a:t> – Flugblatt der Fraktion Vereinigte Europäische Linke/Nordische Grüne Linke</a:t>
            </a:r>
            <a:endParaRPr lang="de-DE" sz="1400" b="1" dirty="0">
              <a:solidFill>
                <a:schemeClr val="tx1"/>
              </a:solidFill>
              <a:latin typeface="Corporate S" pitchFamily="18" charset="0"/>
            </a:endParaRPr>
          </a:p>
        </p:txBody>
      </p:sp>
    </p:spTree>
    <p:extLst>
      <p:ext uri="{BB962C8B-B14F-4D97-AF65-F5344CB8AC3E}">
        <p14:creationId xmlns:p14="http://schemas.microsoft.com/office/powerpoint/2010/main" val="186484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http://www.die-linke.de/typo3conf/ext/msp_piwikoptout/res/gfx/msppiwikoptout_clo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2"/>
          <p:cNvSpPr>
            <a:spLocks noChangeArrowheads="1"/>
          </p:cNvSpPr>
          <p:nvPr/>
        </p:nvSpPr>
        <p:spPr bwMode="auto">
          <a:xfrm>
            <a:off x="0" y="-353458"/>
            <a:ext cx="29367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600" b="0" i="0" u="none" strike="noStrike" cap="none" normalizeH="0" baseline="0" dirty="0" smtClean="0">
                <a:ln>
                  <a:noFill/>
                </a:ln>
                <a:solidFill>
                  <a:schemeClr val="tx1"/>
                </a:solidFill>
                <a:effectLst/>
                <a:latin typeface="Arial" pitchFamily="34" charset="0"/>
                <a:cs typeface="Arial" pitchFamily="34" charset="0"/>
              </a:rPr>
              <a:t>&gt;</a:t>
            </a:r>
            <a:r>
              <a:rPr kumimoji="0" lang="de-DE" altLang="de-DE"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2" name="Picture 14" descr="http://www.die-linke.de/fileadmin/_processed_/csm_IMG_0041_fdb280db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692696"/>
            <a:ext cx="4560441" cy="304029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395536" y="692696"/>
            <a:ext cx="3312368" cy="646331"/>
          </a:xfrm>
          <a:prstGeom prst="rect">
            <a:avLst/>
          </a:prstGeom>
          <a:noFill/>
        </p:spPr>
        <p:txBody>
          <a:bodyPr wrap="square" rtlCol="0">
            <a:spAutoFit/>
          </a:bodyPr>
          <a:lstStyle/>
          <a:p>
            <a:r>
              <a:rPr lang="de-DE" b="1" dirty="0" smtClean="0">
                <a:latin typeface="Corporate S" pitchFamily="18" charset="0"/>
              </a:rPr>
              <a:t>Begrüßung und Einstieg ins Thema</a:t>
            </a:r>
            <a:endParaRPr lang="de-DE" b="1" dirty="0">
              <a:latin typeface="Corporate S" pitchFamily="18" charset="0"/>
            </a:endParaRPr>
          </a:p>
        </p:txBody>
      </p:sp>
      <p:sp>
        <p:nvSpPr>
          <p:cNvPr id="7" name="Textfeld 6"/>
          <p:cNvSpPr txBox="1"/>
          <p:nvPr/>
        </p:nvSpPr>
        <p:spPr>
          <a:xfrm>
            <a:off x="3851920" y="4005064"/>
            <a:ext cx="4680520" cy="2308324"/>
          </a:xfrm>
          <a:prstGeom prst="rect">
            <a:avLst/>
          </a:prstGeom>
          <a:noFill/>
        </p:spPr>
        <p:txBody>
          <a:bodyPr wrap="square" rtlCol="0">
            <a:spAutoFit/>
          </a:bodyPr>
          <a:lstStyle/>
          <a:p>
            <a:r>
              <a:rPr lang="de-DE" b="1" dirty="0" smtClean="0">
                <a:latin typeface="Corporate S" panose="02020500000000000000" pitchFamily="18" charset="0"/>
              </a:rPr>
              <a:t>Ablauf</a:t>
            </a:r>
          </a:p>
          <a:p>
            <a:endParaRPr lang="de-DE" sz="1400" dirty="0">
              <a:latin typeface="Corporate S" panose="02020500000000000000" pitchFamily="18" charset="0"/>
            </a:endParaRPr>
          </a:p>
          <a:p>
            <a:pPr marL="342900" indent="-342900">
              <a:buAutoNum type="arabicPeriod"/>
            </a:pPr>
            <a:r>
              <a:rPr lang="de-DE" sz="1400" dirty="0" smtClean="0">
                <a:latin typeface="Corporate S" panose="02020500000000000000" pitchFamily="18" charset="0"/>
              </a:rPr>
              <a:t>Eröffnung der Ausstellung „Häusliche </a:t>
            </a:r>
            <a:r>
              <a:rPr lang="de-DE" sz="1400" dirty="0">
                <a:latin typeface="Corporate S" panose="02020500000000000000" pitchFamily="18" charset="0"/>
              </a:rPr>
              <a:t>G</a:t>
            </a:r>
            <a:r>
              <a:rPr lang="de-DE" sz="1400" dirty="0" smtClean="0">
                <a:latin typeface="Corporate S" panose="02020500000000000000" pitchFamily="18" charset="0"/>
              </a:rPr>
              <a:t>ewalt“</a:t>
            </a:r>
          </a:p>
          <a:p>
            <a:pPr marL="342900" indent="-342900">
              <a:buAutoNum type="arabicPeriod"/>
            </a:pPr>
            <a:r>
              <a:rPr lang="de-DE" sz="1400" dirty="0" smtClean="0">
                <a:latin typeface="Corporate S" panose="02020500000000000000" pitchFamily="18" charset="0"/>
              </a:rPr>
              <a:t>Großgruppenworkshop:  Kennenlernen und thematischer Einstieg</a:t>
            </a:r>
          </a:p>
          <a:p>
            <a:pPr marL="342900" indent="-342900">
              <a:buAutoNum type="arabicPeriod"/>
            </a:pPr>
            <a:r>
              <a:rPr lang="de-DE" sz="1400" dirty="0" smtClean="0">
                <a:latin typeface="Corporate S" panose="02020500000000000000" pitchFamily="18" charset="0"/>
              </a:rPr>
              <a:t>Workshop-Phase I – Zur Situation geflüchteter Frauen</a:t>
            </a:r>
          </a:p>
          <a:p>
            <a:pPr marL="342900" indent="-342900">
              <a:buAutoNum type="arabicPeriod"/>
            </a:pPr>
            <a:r>
              <a:rPr lang="de-DE" sz="1400" dirty="0" smtClean="0">
                <a:latin typeface="Corporate S" panose="02020500000000000000" pitchFamily="18" charset="0"/>
              </a:rPr>
              <a:t>Workshop-Phase II – Innerparteiliches</a:t>
            </a:r>
          </a:p>
          <a:p>
            <a:pPr marL="342900" indent="-342900">
              <a:buAutoNum type="arabicPeriod"/>
            </a:pPr>
            <a:r>
              <a:rPr lang="de-DE" sz="1400" dirty="0" smtClean="0">
                <a:latin typeface="Corporate S" panose="02020500000000000000" pitchFamily="18" charset="0"/>
              </a:rPr>
              <a:t>Beschlussfassung</a:t>
            </a:r>
          </a:p>
          <a:p>
            <a:pPr marL="342900" indent="-342900">
              <a:buAutoNum type="arabicPeriod"/>
            </a:pPr>
            <a:r>
              <a:rPr lang="de-DE" sz="1400" dirty="0" smtClean="0">
                <a:latin typeface="Corporate S" panose="02020500000000000000" pitchFamily="18" charset="0"/>
              </a:rPr>
              <a:t>20 Jahre Bundesfrauenkonferenzen der PDS/ der LINKEN</a:t>
            </a:r>
          </a:p>
          <a:p>
            <a:pPr marL="342900" indent="-342900">
              <a:buAutoNum type="arabicPeriod"/>
            </a:pPr>
            <a:r>
              <a:rPr lang="de-DE" sz="1400" dirty="0" smtClean="0">
                <a:latin typeface="Corporate S" panose="02020500000000000000" pitchFamily="18" charset="0"/>
              </a:rPr>
              <a:t>Diskussion: „Weil sich am Ende alles um </a:t>
            </a:r>
            <a:r>
              <a:rPr lang="de-DE" sz="1400" dirty="0">
                <a:latin typeface="Corporate S" panose="02020500000000000000" pitchFamily="18" charset="0"/>
              </a:rPr>
              <a:t>Z</a:t>
            </a:r>
            <a:r>
              <a:rPr lang="de-DE" sz="1400" dirty="0" smtClean="0">
                <a:latin typeface="Corporate S" panose="02020500000000000000" pitchFamily="18" charset="0"/>
              </a:rPr>
              <a:t>eit dreht“</a:t>
            </a:r>
            <a:endParaRPr lang="de-DE" sz="1400" dirty="0">
              <a:latin typeface="Corporate S" panose="02020500000000000000" pitchFamily="18" charset="0"/>
            </a:endParaRPr>
          </a:p>
        </p:txBody>
      </p:sp>
      <p:sp>
        <p:nvSpPr>
          <p:cNvPr id="8" name="Rechteck 7"/>
          <p:cNvSpPr/>
          <p:nvPr/>
        </p:nvSpPr>
        <p:spPr>
          <a:xfrm>
            <a:off x="3851920" y="4005064"/>
            <a:ext cx="4680520" cy="23083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408728" y="1484784"/>
            <a:ext cx="3024336" cy="4616648"/>
          </a:xfrm>
          <a:prstGeom prst="rect">
            <a:avLst/>
          </a:prstGeom>
          <a:noFill/>
        </p:spPr>
        <p:txBody>
          <a:bodyPr wrap="square" rtlCol="0">
            <a:spAutoFit/>
          </a:bodyPr>
          <a:lstStyle/>
          <a:p>
            <a:r>
              <a:rPr lang="de-DE" sz="1400" dirty="0" smtClean="0">
                <a:latin typeface="Corporate S" pitchFamily="18" charset="0"/>
              </a:rPr>
              <a:t>Nach der </a:t>
            </a:r>
            <a:r>
              <a:rPr lang="de-DE" sz="1400" b="1" dirty="0" smtClean="0">
                <a:latin typeface="Corporate S" pitchFamily="18" charset="0"/>
              </a:rPr>
              <a:t>Begrüßung</a:t>
            </a:r>
            <a:r>
              <a:rPr lang="de-DE" sz="1400" dirty="0" smtClean="0">
                <a:latin typeface="Corporate S" pitchFamily="18" charset="0"/>
              </a:rPr>
              <a:t> durch die PV-Mitglieder </a:t>
            </a:r>
            <a:r>
              <a:rPr lang="de-DE" sz="1400" i="1" dirty="0" smtClean="0">
                <a:latin typeface="Corporate S" pitchFamily="18" charset="0"/>
              </a:rPr>
              <a:t>Pia Barkow </a:t>
            </a:r>
            <a:r>
              <a:rPr lang="de-DE" sz="1400" dirty="0" smtClean="0">
                <a:latin typeface="Corporate S" pitchFamily="18" charset="0"/>
              </a:rPr>
              <a:t>und </a:t>
            </a:r>
            <a:r>
              <a:rPr lang="de-DE" sz="1400" i="1" dirty="0" smtClean="0">
                <a:latin typeface="Corporate S" pitchFamily="18" charset="0"/>
              </a:rPr>
              <a:t>Nina Eumann </a:t>
            </a:r>
            <a:r>
              <a:rPr lang="de-DE" sz="1400" dirty="0" smtClean="0">
                <a:latin typeface="Corporate S" pitchFamily="18" charset="0"/>
              </a:rPr>
              <a:t>wurde die </a:t>
            </a:r>
            <a:r>
              <a:rPr lang="de-DE" sz="1400" b="1" dirty="0" smtClean="0">
                <a:latin typeface="Corporate S" pitchFamily="18" charset="0"/>
              </a:rPr>
              <a:t>Ausstellung „Häusliche </a:t>
            </a:r>
            <a:r>
              <a:rPr lang="de-DE" sz="1400" b="1" dirty="0">
                <a:latin typeface="Corporate S" pitchFamily="18" charset="0"/>
              </a:rPr>
              <a:t>G</a:t>
            </a:r>
            <a:r>
              <a:rPr lang="de-DE" sz="1400" b="1" dirty="0" smtClean="0">
                <a:latin typeface="Corporate S" pitchFamily="18" charset="0"/>
              </a:rPr>
              <a:t>ewalt“</a:t>
            </a:r>
            <a:r>
              <a:rPr lang="de-DE" sz="1400" dirty="0" smtClean="0">
                <a:latin typeface="Corporate S" pitchFamily="18" charset="0"/>
              </a:rPr>
              <a:t> eröffnet, die im Landesverband Sachsen in Zusammenarbeit der LINKEN im Europaparlament und im Sächsischen Landtag entstanden ist und Fakten, Hintergründe und Handlungsmöglichkeiten zum Thema zeigt.</a:t>
            </a:r>
          </a:p>
          <a:p>
            <a:r>
              <a:rPr lang="de-DE" sz="1400" i="1" dirty="0" smtClean="0">
                <a:latin typeface="Corporate S" pitchFamily="18" charset="0"/>
              </a:rPr>
              <a:t>Cornelia Ernst</a:t>
            </a:r>
            <a:r>
              <a:rPr lang="de-DE" sz="1400" dirty="0" smtClean="0">
                <a:latin typeface="Corporate S" pitchFamily="18" charset="0"/>
              </a:rPr>
              <a:t> (</a:t>
            </a:r>
            <a:r>
              <a:rPr lang="de-DE" sz="1400" dirty="0" err="1" smtClean="0">
                <a:latin typeface="Corporate S" pitchFamily="18" charset="0"/>
              </a:rPr>
              <a:t>MdEP</a:t>
            </a:r>
            <a:r>
              <a:rPr lang="de-DE" sz="1400" dirty="0" smtClean="0">
                <a:latin typeface="Corporate S" pitchFamily="18" charset="0"/>
              </a:rPr>
              <a:t>) und </a:t>
            </a:r>
            <a:r>
              <a:rPr lang="de-DE" sz="1400" i="1" dirty="0" smtClean="0">
                <a:latin typeface="Corporate S" pitchFamily="18" charset="0"/>
              </a:rPr>
              <a:t>Sarah </a:t>
            </a:r>
            <a:r>
              <a:rPr lang="de-DE" sz="1400" i="1" dirty="0" err="1" smtClean="0">
                <a:latin typeface="Corporate S" pitchFamily="18" charset="0"/>
              </a:rPr>
              <a:t>Buddeberg</a:t>
            </a:r>
            <a:r>
              <a:rPr lang="de-DE" sz="1400" dirty="0" smtClean="0">
                <a:latin typeface="Corporate S" pitchFamily="18" charset="0"/>
              </a:rPr>
              <a:t> (MdL) verwiesen auf den europaweiten Rollback von Frauenrechten.  Dis Ausstellung macht alltägliche Gewalt sichtbar. </a:t>
            </a:r>
          </a:p>
          <a:p>
            <a:r>
              <a:rPr lang="de-DE" sz="1400" dirty="0" smtClean="0">
                <a:latin typeface="Corporate S" pitchFamily="18" charset="0"/>
              </a:rPr>
              <a:t>Den anschließenden </a:t>
            </a:r>
            <a:r>
              <a:rPr lang="de-DE" sz="1400" b="1" dirty="0" smtClean="0">
                <a:latin typeface="Corporate S" pitchFamily="18" charset="0"/>
              </a:rPr>
              <a:t>Großgruppen-workshop</a:t>
            </a:r>
            <a:r>
              <a:rPr lang="de-DE" sz="1400" dirty="0" smtClean="0">
                <a:latin typeface="Corporate S" pitchFamily="18" charset="0"/>
              </a:rPr>
              <a:t> moderierten PV-Mitglied </a:t>
            </a:r>
            <a:r>
              <a:rPr lang="de-DE" sz="1400" i="1" dirty="0" smtClean="0">
                <a:latin typeface="Corporate S" pitchFamily="18" charset="0"/>
              </a:rPr>
              <a:t>Juliane Pfeiffer </a:t>
            </a:r>
            <a:r>
              <a:rPr lang="de-DE" sz="1400" dirty="0" smtClean="0">
                <a:latin typeface="Corporate S" pitchFamily="18" charset="0"/>
              </a:rPr>
              <a:t>und </a:t>
            </a:r>
            <a:r>
              <a:rPr lang="de-DE" sz="1400" i="1" dirty="0" smtClean="0">
                <a:latin typeface="Corporate S" pitchFamily="18" charset="0"/>
              </a:rPr>
              <a:t>Annegret </a:t>
            </a:r>
            <a:r>
              <a:rPr lang="de-DE" sz="1400" i="1" dirty="0">
                <a:latin typeface="Corporate S" pitchFamily="18" charset="0"/>
              </a:rPr>
              <a:t>G</a:t>
            </a:r>
            <a:r>
              <a:rPr lang="de-DE" sz="1400" i="1" dirty="0" smtClean="0">
                <a:latin typeface="Corporate S" pitchFamily="18" charset="0"/>
              </a:rPr>
              <a:t>abelin</a:t>
            </a:r>
            <a:r>
              <a:rPr lang="de-DE" sz="1400" dirty="0" smtClean="0">
                <a:latin typeface="Corporate S" pitchFamily="18" charset="0"/>
              </a:rPr>
              <a:t>, Mitarbeiterin der Bundes-</a:t>
            </a:r>
            <a:r>
              <a:rPr lang="de-DE" sz="1400" dirty="0" err="1" smtClean="0">
                <a:latin typeface="Corporate S" pitchFamily="18" charset="0"/>
              </a:rPr>
              <a:t>geschäftsstelle</a:t>
            </a:r>
            <a:r>
              <a:rPr lang="de-DE" sz="1400" dirty="0" smtClean="0">
                <a:latin typeface="Corporate S" pitchFamily="18" charset="0"/>
              </a:rPr>
              <a:t>.</a:t>
            </a:r>
            <a:endParaRPr lang="de-DE" sz="1400" dirty="0">
              <a:latin typeface="Corporate S" pitchFamily="18" charset="0"/>
            </a:endParaRPr>
          </a:p>
        </p:txBody>
      </p:sp>
    </p:spTree>
    <p:extLst>
      <p:ext uri="{BB962C8B-B14F-4D97-AF65-F5344CB8AC3E}">
        <p14:creationId xmlns:p14="http://schemas.microsoft.com/office/powerpoint/2010/main" val="472077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0"/>
            <a:ext cx="4104456" cy="6237312"/>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16632"/>
            <a:ext cx="4576540" cy="6309320"/>
          </a:xfrm>
          <a:prstGeom prst="rect">
            <a:avLst/>
          </a:prstGeom>
        </p:spPr>
      </p:pic>
      <p:sp>
        <p:nvSpPr>
          <p:cNvPr id="4" name="Rechteck 3"/>
          <p:cNvSpPr/>
          <p:nvPr/>
        </p:nvSpPr>
        <p:spPr>
          <a:xfrm>
            <a:off x="4139952" y="4149080"/>
            <a:ext cx="3168352" cy="21602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p:cNvSpPr txBox="1"/>
          <p:nvPr/>
        </p:nvSpPr>
        <p:spPr>
          <a:xfrm>
            <a:off x="4205664" y="4221088"/>
            <a:ext cx="3024336" cy="2031325"/>
          </a:xfrm>
          <a:prstGeom prst="rect">
            <a:avLst/>
          </a:prstGeom>
          <a:noFill/>
        </p:spPr>
        <p:txBody>
          <a:bodyPr wrap="square" rtlCol="0">
            <a:spAutoFit/>
          </a:bodyPr>
          <a:lstStyle/>
          <a:p>
            <a:r>
              <a:rPr lang="de-DE" sz="1400" b="1" dirty="0" smtClean="0">
                <a:latin typeface="Corporate S" pitchFamily="18" charset="0"/>
              </a:rPr>
              <a:t>Geschlechterreflektierende Bildungsarbeit (Input)</a:t>
            </a:r>
          </a:p>
          <a:p>
            <a:endParaRPr lang="de-DE" sz="1400" b="1" dirty="0" smtClean="0">
              <a:latin typeface="Corporate S" pitchFamily="18" charset="0"/>
            </a:endParaRPr>
          </a:p>
          <a:p>
            <a:pPr marL="228600" indent="-228600">
              <a:buAutoNum type="arabicPeriod"/>
            </a:pPr>
            <a:r>
              <a:rPr lang="de-DE" sz="1200" dirty="0" smtClean="0">
                <a:latin typeface="Corporate S" pitchFamily="18" charset="0"/>
              </a:rPr>
              <a:t>Bestandsaufnahme</a:t>
            </a:r>
          </a:p>
          <a:p>
            <a:pPr marL="228600" indent="-228600">
              <a:buAutoNum type="arabicPeriod"/>
            </a:pPr>
            <a:r>
              <a:rPr lang="de-DE" sz="1200" dirty="0" smtClean="0">
                <a:latin typeface="Corporate S" pitchFamily="18" charset="0"/>
              </a:rPr>
              <a:t>Blick zurück in die Geschichte</a:t>
            </a:r>
          </a:p>
          <a:p>
            <a:pPr marL="228600" indent="-228600">
              <a:buAutoNum type="arabicPeriod"/>
            </a:pPr>
            <a:r>
              <a:rPr lang="de-DE" sz="1200" dirty="0" smtClean="0">
                <a:latin typeface="Corporate S" pitchFamily="18" charset="0"/>
              </a:rPr>
              <a:t>Konsequenzen für die Bildungsarbeit</a:t>
            </a:r>
          </a:p>
          <a:p>
            <a:pPr marL="228600" indent="-228600">
              <a:buAutoNum type="arabicPeriod"/>
            </a:pPr>
            <a:r>
              <a:rPr lang="de-DE" sz="1200" dirty="0" smtClean="0">
                <a:latin typeface="Corporate S" pitchFamily="18" charset="0"/>
              </a:rPr>
              <a:t>Feministische Bildungsarbeit als gesellschaftskritischer Ansatz</a:t>
            </a:r>
          </a:p>
          <a:p>
            <a:pPr marL="228600" indent="-228600">
              <a:buAutoNum type="arabicPeriod"/>
            </a:pPr>
            <a:r>
              <a:rPr lang="de-DE" sz="1200" dirty="0" err="1" smtClean="0">
                <a:latin typeface="Corporate S" pitchFamily="18" charset="0"/>
              </a:rPr>
              <a:t>Anforderunge</a:t>
            </a:r>
            <a:r>
              <a:rPr lang="de-DE" sz="1200" dirty="0" smtClean="0">
                <a:latin typeface="Corporate S" pitchFamily="18" charset="0"/>
              </a:rPr>
              <a:t> </a:t>
            </a:r>
            <a:r>
              <a:rPr lang="de-DE" sz="1200" dirty="0" err="1" smtClean="0">
                <a:latin typeface="Corporate S" pitchFamily="18" charset="0"/>
              </a:rPr>
              <a:t>nan</a:t>
            </a:r>
            <a:r>
              <a:rPr lang="de-DE" sz="1200" dirty="0" smtClean="0">
                <a:latin typeface="Corporate S" pitchFamily="18" charset="0"/>
              </a:rPr>
              <a:t> geschlechterreflektierende Bildungsarbeit</a:t>
            </a:r>
            <a:endParaRPr lang="de-DE" sz="1200" dirty="0">
              <a:latin typeface="Corporate S" pitchFamily="18" charset="0"/>
            </a:endParaRPr>
          </a:p>
        </p:txBody>
      </p:sp>
      <p:sp>
        <p:nvSpPr>
          <p:cNvPr id="6" name="Rechteck 5"/>
          <p:cNvSpPr/>
          <p:nvPr/>
        </p:nvSpPr>
        <p:spPr>
          <a:xfrm>
            <a:off x="107504" y="332656"/>
            <a:ext cx="864096"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i="1" dirty="0" smtClean="0">
                <a:solidFill>
                  <a:schemeClr val="tx1"/>
                </a:solidFill>
                <a:latin typeface="Corporate S" pitchFamily="18" charset="0"/>
              </a:rPr>
              <a:t>Anlage 3</a:t>
            </a:r>
            <a:endParaRPr lang="de-DE" sz="1400" b="1" i="1" dirty="0">
              <a:solidFill>
                <a:schemeClr val="tx1"/>
              </a:solidFill>
              <a:latin typeface="Corporate S" pitchFamily="18" charset="0"/>
            </a:endParaRPr>
          </a:p>
        </p:txBody>
      </p:sp>
    </p:spTree>
    <p:extLst>
      <p:ext uri="{BB962C8B-B14F-4D97-AF65-F5344CB8AC3E}">
        <p14:creationId xmlns:p14="http://schemas.microsoft.com/office/powerpoint/2010/main" val="405211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0" y="1700808"/>
            <a:ext cx="3703320" cy="4572000"/>
          </a:xfrm>
          <a:prstGeom prst="rect">
            <a:avLst/>
          </a:prstGeom>
        </p:spPr>
      </p:pic>
      <p:sp>
        <p:nvSpPr>
          <p:cNvPr id="5" name="Textfeld 4"/>
          <p:cNvSpPr txBox="1"/>
          <p:nvPr/>
        </p:nvSpPr>
        <p:spPr>
          <a:xfrm>
            <a:off x="446459" y="260005"/>
            <a:ext cx="8215686" cy="369332"/>
          </a:xfrm>
          <a:prstGeom prst="rect">
            <a:avLst/>
          </a:prstGeom>
          <a:noFill/>
        </p:spPr>
        <p:txBody>
          <a:bodyPr wrap="square" rtlCol="0">
            <a:spAutoFit/>
          </a:bodyPr>
          <a:lstStyle/>
          <a:p>
            <a:r>
              <a:rPr lang="de-DE" b="1" dirty="0" smtClean="0">
                <a:latin typeface="Corporate S" pitchFamily="18" charset="0"/>
              </a:rPr>
              <a:t>Großgruppenworkshop: Kennenlernen und Einstieg ins Thema</a:t>
            </a:r>
            <a:endParaRPr lang="de-DE" b="1" dirty="0">
              <a:latin typeface="Corporate S" pitchFamily="18" charset="0"/>
            </a:endParaRPr>
          </a:p>
        </p:txBody>
      </p:sp>
      <p:sp>
        <p:nvSpPr>
          <p:cNvPr id="6" name="Textfeld 5"/>
          <p:cNvSpPr txBox="1"/>
          <p:nvPr/>
        </p:nvSpPr>
        <p:spPr>
          <a:xfrm>
            <a:off x="460770" y="629337"/>
            <a:ext cx="7776864" cy="954107"/>
          </a:xfrm>
          <a:prstGeom prst="rect">
            <a:avLst/>
          </a:prstGeom>
          <a:noFill/>
        </p:spPr>
        <p:txBody>
          <a:bodyPr wrap="square" rtlCol="0">
            <a:spAutoFit/>
          </a:bodyPr>
          <a:lstStyle/>
          <a:p>
            <a:r>
              <a:rPr lang="de-DE" sz="1400" dirty="0" smtClean="0">
                <a:latin typeface="Corporate S" pitchFamily="18" charset="0"/>
              </a:rPr>
              <a:t>In kleinen Gruppen sprachen die Frauen über ihre </a:t>
            </a:r>
            <a:r>
              <a:rPr lang="de-DE" sz="1400" b="1" dirty="0" smtClean="0">
                <a:latin typeface="Corporate S" pitchFamily="18" charset="0"/>
              </a:rPr>
              <a:t>Erwartungen</a:t>
            </a:r>
            <a:r>
              <a:rPr lang="de-DE" sz="1400" dirty="0" smtClean="0">
                <a:latin typeface="Corporate S" pitchFamily="18" charset="0"/>
              </a:rPr>
              <a:t> an die Konferenz. Die gesammelten Themen sollten in einem Koordinatensystem  priorisiert werden: „sehr wichtig“ und „weniger wichtig“ sowie „hat Zeit“ und „ist dringend“ lauteten die Pole. Natürlich waren alle Erwartungen wichtig, manches ist aber nicht auf einer Konferenz zu lösen, sondern braucht längeren Atem. </a:t>
            </a:r>
            <a:endParaRPr lang="de-DE" sz="1400" dirty="0">
              <a:latin typeface="Corporate S" pitchFamily="18" charset="0"/>
            </a:endParaRPr>
          </a:p>
        </p:txBody>
      </p:sp>
      <p:sp>
        <p:nvSpPr>
          <p:cNvPr id="7" name="Textfeld 6"/>
          <p:cNvSpPr txBox="1"/>
          <p:nvPr/>
        </p:nvSpPr>
        <p:spPr>
          <a:xfrm>
            <a:off x="4339548" y="1589171"/>
            <a:ext cx="4111230" cy="4924425"/>
          </a:xfrm>
          <a:prstGeom prst="rect">
            <a:avLst/>
          </a:prstGeom>
          <a:noFill/>
        </p:spPr>
        <p:txBody>
          <a:bodyPr wrap="square" rtlCol="0">
            <a:spAutoFit/>
          </a:bodyPr>
          <a:lstStyle/>
          <a:p>
            <a:r>
              <a:rPr lang="de-DE" sz="1400" b="1" dirty="0" smtClean="0">
                <a:latin typeface="Corporate S" pitchFamily="18" charset="0"/>
              </a:rPr>
              <a:t>Im einzelnen wurde notiert:</a:t>
            </a:r>
          </a:p>
          <a:p>
            <a:pPr lvl="0"/>
            <a:r>
              <a:rPr lang="de-DE" sz="1200" dirty="0">
                <a:latin typeface="Corporate S" pitchFamily="18" charset="0"/>
              </a:rPr>
              <a:t>Wie finden Neue leichtere Wege in die Partei?</a:t>
            </a:r>
          </a:p>
          <a:p>
            <a:pPr lvl="0"/>
            <a:r>
              <a:rPr lang="de-DE" sz="1200" dirty="0">
                <a:latin typeface="Corporate S" pitchFamily="18" charset="0"/>
              </a:rPr>
              <a:t>Verbündete finden</a:t>
            </a:r>
          </a:p>
          <a:p>
            <a:pPr lvl="0"/>
            <a:r>
              <a:rPr lang="de-DE" sz="1200" dirty="0">
                <a:latin typeface="Corporate S" pitchFamily="18" charset="0"/>
              </a:rPr>
              <a:t>Neue Projekte, Ideen, die über die BFK hinauswirken – auch international</a:t>
            </a:r>
          </a:p>
          <a:p>
            <a:pPr lvl="0"/>
            <a:r>
              <a:rPr lang="de-DE" sz="1200" dirty="0">
                <a:latin typeface="Corporate S" pitchFamily="18" charset="0"/>
              </a:rPr>
              <a:t>Angenehme Atmosphäre</a:t>
            </a:r>
          </a:p>
          <a:p>
            <a:pPr lvl="0"/>
            <a:r>
              <a:rPr lang="de-DE" sz="1200" dirty="0">
                <a:latin typeface="Corporate S" pitchFamily="18" charset="0"/>
              </a:rPr>
              <a:t>Verkrustete Strukturen auf brechen</a:t>
            </a:r>
          </a:p>
          <a:p>
            <a:pPr lvl="0"/>
            <a:r>
              <a:rPr lang="de-DE" sz="1200" dirty="0">
                <a:latin typeface="Corporate S" pitchFamily="18" charset="0"/>
              </a:rPr>
              <a:t>Zeit für uns</a:t>
            </a:r>
          </a:p>
          <a:p>
            <a:pPr lvl="0"/>
            <a:r>
              <a:rPr lang="de-DE" sz="1200" dirty="0">
                <a:latin typeface="Corporate S" pitchFamily="18" charset="0"/>
              </a:rPr>
              <a:t>Frauen sollen sich untereinander </a:t>
            </a:r>
            <a:r>
              <a:rPr lang="de-DE" sz="1200" dirty="0" smtClean="0">
                <a:latin typeface="Corporate S" pitchFamily="18" charset="0"/>
              </a:rPr>
              <a:t>ermutigen (zweimal)</a:t>
            </a:r>
            <a:endParaRPr lang="de-DE" sz="1200" dirty="0">
              <a:latin typeface="Corporate S" pitchFamily="18" charset="0"/>
            </a:endParaRPr>
          </a:p>
          <a:p>
            <a:pPr lvl="0"/>
            <a:r>
              <a:rPr lang="de-DE" sz="1200" dirty="0" smtClean="0">
                <a:latin typeface="Corporate S" pitchFamily="18" charset="0"/>
              </a:rPr>
              <a:t>Ergebnissicherung </a:t>
            </a:r>
            <a:r>
              <a:rPr lang="de-DE" sz="1200" dirty="0">
                <a:latin typeface="Corporate S" pitchFamily="18" charset="0"/>
                <a:sym typeface="Symbol"/>
              </a:rPr>
              <a:t></a:t>
            </a:r>
            <a:r>
              <a:rPr lang="de-DE" sz="1200" dirty="0">
                <a:latin typeface="Corporate S" pitchFamily="18" charset="0"/>
              </a:rPr>
              <a:t> Wirken in die Partei</a:t>
            </a:r>
          </a:p>
          <a:p>
            <a:pPr lvl="0"/>
            <a:r>
              <a:rPr lang="de-DE" sz="1200" dirty="0">
                <a:latin typeface="Corporate S" pitchFamily="18" charset="0"/>
              </a:rPr>
              <a:t>Frauenstruktur als Dachverband – anerkannt, selbstbestimmt und finanziert</a:t>
            </a:r>
          </a:p>
          <a:p>
            <a:pPr lvl="0"/>
            <a:r>
              <a:rPr lang="de-DE" sz="1200" dirty="0" smtClean="0">
                <a:latin typeface="Corporate S" pitchFamily="18" charset="0"/>
              </a:rPr>
              <a:t>Informationen, Austausch </a:t>
            </a:r>
            <a:r>
              <a:rPr lang="de-DE" sz="1200" dirty="0">
                <a:latin typeface="Corporate S" pitchFamily="18" charset="0"/>
              </a:rPr>
              <a:t>und Vernetzung (mehrfach)</a:t>
            </a:r>
          </a:p>
          <a:p>
            <a:pPr lvl="0"/>
            <a:r>
              <a:rPr lang="de-DE" sz="1200" dirty="0">
                <a:latin typeface="Corporate S" pitchFamily="18" charset="0"/>
              </a:rPr>
              <a:t>Mehr Netzwerke und Strategien für Öffentlichkeitsarbeit</a:t>
            </a:r>
          </a:p>
          <a:p>
            <a:pPr lvl="0"/>
            <a:r>
              <a:rPr lang="de-DE" sz="1200" dirty="0">
                <a:latin typeface="Corporate S" pitchFamily="18" charset="0"/>
              </a:rPr>
              <a:t>Langfristig: Finanzielle Unterstützung von Frauen / Gleichstellungsprojekten (mehrmals</a:t>
            </a:r>
            <a:r>
              <a:rPr lang="de-DE" sz="1200" dirty="0" smtClean="0">
                <a:latin typeface="Corporate S" pitchFamily="18" charset="0"/>
              </a:rPr>
              <a:t>)</a:t>
            </a:r>
          </a:p>
          <a:p>
            <a:pPr lvl="0"/>
            <a:r>
              <a:rPr lang="de-DE" sz="1200" dirty="0" smtClean="0">
                <a:latin typeface="Corporate S" pitchFamily="18" charset="0"/>
              </a:rPr>
              <a:t>Einblicke </a:t>
            </a:r>
            <a:r>
              <a:rPr lang="de-DE" sz="1200" dirty="0">
                <a:latin typeface="Corporate S" pitchFamily="18" charset="0"/>
              </a:rPr>
              <a:t>in Partizipationsmöglichkeiten</a:t>
            </a:r>
          </a:p>
          <a:p>
            <a:pPr lvl="0"/>
            <a:r>
              <a:rPr lang="de-DE" sz="1200" dirty="0">
                <a:latin typeface="Corporate S" pitchFamily="18" charset="0"/>
              </a:rPr>
              <a:t>Austausch, Gespräche</a:t>
            </a:r>
          </a:p>
          <a:p>
            <a:pPr lvl="0"/>
            <a:r>
              <a:rPr lang="de-DE" sz="1200" dirty="0">
                <a:latin typeface="Corporate S" pitchFamily="18" charset="0"/>
              </a:rPr>
              <a:t>Vorschläge, Forderungen konkretisieren</a:t>
            </a:r>
          </a:p>
          <a:p>
            <a:pPr lvl="0"/>
            <a:r>
              <a:rPr lang="de-DE" sz="1200" dirty="0">
                <a:latin typeface="Corporate S" pitchFamily="18" charset="0"/>
              </a:rPr>
              <a:t>Thema Gleichstellung in die Gesellschaft tragen </a:t>
            </a:r>
            <a:r>
              <a:rPr lang="de-DE" sz="1200" dirty="0">
                <a:latin typeface="Corporate S" pitchFamily="18" charset="0"/>
                <a:sym typeface="Symbol"/>
              </a:rPr>
              <a:t></a:t>
            </a:r>
            <a:r>
              <a:rPr lang="de-DE" sz="1200" dirty="0">
                <a:latin typeface="Corporate S" pitchFamily="18" charset="0"/>
              </a:rPr>
              <a:t> Attraktivität und </a:t>
            </a:r>
            <a:r>
              <a:rPr lang="de-DE" sz="1200" dirty="0" smtClean="0">
                <a:latin typeface="Corporate S" pitchFamily="18" charset="0"/>
              </a:rPr>
              <a:t>Präsenz der Partei erhöhen</a:t>
            </a:r>
            <a:endParaRPr lang="de-DE" sz="1200" dirty="0">
              <a:latin typeface="Corporate S" pitchFamily="18" charset="0"/>
            </a:endParaRPr>
          </a:p>
          <a:p>
            <a:pPr lvl="0"/>
            <a:r>
              <a:rPr lang="de-DE" sz="1200" dirty="0">
                <a:latin typeface="Corporate S" pitchFamily="18" charset="0"/>
              </a:rPr>
              <a:t>Weiterbildung</a:t>
            </a:r>
          </a:p>
          <a:p>
            <a:pPr lvl="0"/>
            <a:r>
              <a:rPr lang="de-DE" sz="1200" dirty="0">
                <a:latin typeface="Corporate S" pitchFamily="18" charset="0"/>
              </a:rPr>
              <a:t>Öffentlichkeitsarbeit</a:t>
            </a:r>
          </a:p>
          <a:p>
            <a:pPr lvl="0"/>
            <a:r>
              <a:rPr lang="de-DE" sz="1200" dirty="0">
                <a:latin typeface="Corporate S" pitchFamily="18" charset="0"/>
              </a:rPr>
              <a:t>Wie wichtig ist Feminismus für unseren Bundesvorstand?</a:t>
            </a:r>
          </a:p>
          <a:p>
            <a:r>
              <a:rPr lang="de-DE" sz="1200" dirty="0" smtClean="0">
                <a:latin typeface="Corporate S" pitchFamily="18" charset="0"/>
              </a:rPr>
              <a:t>Nicht </a:t>
            </a:r>
            <a:r>
              <a:rPr lang="de-DE" sz="1200" dirty="0">
                <a:latin typeface="Corporate S" pitchFamily="18" charset="0"/>
              </a:rPr>
              <a:t>ausschließende Sprache</a:t>
            </a:r>
          </a:p>
        </p:txBody>
      </p:sp>
    </p:spTree>
    <p:extLst>
      <p:ext uri="{BB962C8B-B14F-4D97-AF65-F5344CB8AC3E}">
        <p14:creationId xmlns:p14="http://schemas.microsoft.com/office/powerpoint/2010/main" val="5267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2791404" cy="3717032"/>
          </a:xfrm>
          <a:prstGeom prst="rect">
            <a:avLst/>
          </a:prstGeom>
        </p:spPr>
      </p:pic>
      <p:sp>
        <p:nvSpPr>
          <p:cNvPr id="4" name="Rechteck 3"/>
          <p:cNvSpPr/>
          <p:nvPr/>
        </p:nvSpPr>
        <p:spPr>
          <a:xfrm>
            <a:off x="3604698" y="747116"/>
            <a:ext cx="4572000" cy="1600438"/>
          </a:xfrm>
          <a:prstGeom prst="rect">
            <a:avLst/>
          </a:prstGeom>
        </p:spPr>
        <p:txBody>
          <a:bodyPr>
            <a:spAutoFit/>
          </a:bodyPr>
          <a:lstStyle/>
          <a:p>
            <a:r>
              <a:rPr lang="de-DE" sz="1400" dirty="0" smtClean="0">
                <a:latin typeface="Corporate S" pitchFamily="18" charset="0"/>
              </a:rPr>
              <a:t>Wo </a:t>
            </a:r>
            <a:r>
              <a:rPr lang="de-DE" sz="1400" b="1" dirty="0" smtClean="0">
                <a:latin typeface="Corporate S" pitchFamily="18" charset="0"/>
              </a:rPr>
              <a:t>engagierst du dich </a:t>
            </a:r>
            <a:r>
              <a:rPr lang="de-DE" sz="1400" dirty="0" smtClean="0">
                <a:latin typeface="Corporate S" pitchFamily="18" charset="0"/>
              </a:rPr>
              <a:t>für Flüchtlinge oder möchtest dich engagieren? Warum gerade in dieser Form?</a:t>
            </a:r>
          </a:p>
          <a:p>
            <a:r>
              <a:rPr lang="de-DE" sz="1400" dirty="0" smtClean="0">
                <a:latin typeface="Corporate S" pitchFamily="18" charset="0"/>
              </a:rPr>
              <a:t>Wo treten bei deinem Engagement für Flüchtlinge </a:t>
            </a:r>
            <a:r>
              <a:rPr lang="de-DE" sz="1400" b="1" dirty="0" smtClean="0">
                <a:latin typeface="Corporate S" pitchFamily="18" charset="0"/>
              </a:rPr>
              <a:t>Probleme</a:t>
            </a:r>
            <a:r>
              <a:rPr lang="de-DE" sz="1400" dirty="0" smtClean="0">
                <a:latin typeface="Corporate S" pitchFamily="18" charset="0"/>
              </a:rPr>
              <a:t> auf?</a:t>
            </a:r>
          </a:p>
          <a:p>
            <a:r>
              <a:rPr lang="de-DE" sz="1400" dirty="0" smtClean="0">
                <a:latin typeface="Corporate S" pitchFamily="18" charset="0"/>
              </a:rPr>
              <a:t>Wie können andere Initiativen, die Partei, Parlamentarier*innen oder Wissenschaft dich </a:t>
            </a:r>
            <a:r>
              <a:rPr lang="de-DE" sz="1400" b="1" dirty="0" smtClean="0">
                <a:latin typeface="Corporate S" pitchFamily="18" charset="0"/>
              </a:rPr>
              <a:t>unterstützen</a:t>
            </a:r>
            <a:r>
              <a:rPr lang="de-DE" sz="1400" dirty="0" smtClean="0">
                <a:latin typeface="Corporate S" pitchFamily="18" charset="0"/>
              </a:rPr>
              <a:t> und das Problem überwinden?</a:t>
            </a:r>
            <a:endParaRPr lang="de-DE" sz="1400" dirty="0">
              <a:latin typeface="Corporate S" pitchFamily="18" charset="0"/>
            </a:endParaRPr>
          </a:p>
        </p:txBody>
      </p:sp>
      <p:sp>
        <p:nvSpPr>
          <p:cNvPr id="5" name="Textfeld 4"/>
          <p:cNvSpPr txBox="1"/>
          <p:nvPr/>
        </p:nvSpPr>
        <p:spPr>
          <a:xfrm>
            <a:off x="3131840" y="260648"/>
            <a:ext cx="4248472" cy="523220"/>
          </a:xfrm>
          <a:prstGeom prst="rect">
            <a:avLst/>
          </a:prstGeom>
          <a:noFill/>
        </p:spPr>
        <p:txBody>
          <a:bodyPr wrap="square" rtlCol="0">
            <a:spAutoFit/>
          </a:bodyPr>
          <a:lstStyle/>
          <a:p>
            <a:r>
              <a:rPr lang="de-DE" sz="1400" dirty="0" smtClean="0">
                <a:latin typeface="Corporate S" pitchFamily="18" charset="0"/>
              </a:rPr>
              <a:t>Im zweiten Schritt wurde in neuen Kleingruppen zu den  folgenden Fragen diskutiert:</a:t>
            </a:r>
            <a:endParaRPr lang="de-DE" sz="1400" dirty="0">
              <a:latin typeface="Corporate S" pitchFamily="18" charset="0"/>
            </a:endParaRPr>
          </a:p>
        </p:txBody>
      </p:sp>
      <p:sp>
        <p:nvSpPr>
          <p:cNvPr id="6" name="Gleichschenkliges Dreieck 5"/>
          <p:cNvSpPr/>
          <p:nvPr/>
        </p:nvSpPr>
        <p:spPr>
          <a:xfrm rot="5400000">
            <a:off x="3310631" y="787061"/>
            <a:ext cx="218482" cy="2880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7" name="Gleichschenkliges Dreieck 6"/>
          <p:cNvSpPr/>
          <p:nvPr/>
        </p:nvSpPr>
        <p:spPr>
          <a:xfrm rot="5400000">
            <a:off x="3310631" y="1157943"/>
            <a:ext cx="218482" cy="2880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8" name="Gleichschenkliges Dreieck 7"/>
          <p:cNvSpPr/>
          <p:nvPr/>
        </p:nvSpPr>
        <p:spPr>
          <a:xfrm rot="5400000">
            <a:off x="3327399" y="1666033"/>
            <a:ext cx="218482" cy="2880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 name="Rechteck 8"/>
          <p:cNvSpPr/>
          <p:nvPr/>
        </p:nvSpPr>
        <p:spPr>
          <a:xfrm>
            <a:off x="3151276" y="2347554"/>
            <a:ext cx="2739422" cy="4185761"/>
          </a:xfrm>
          <a:prstGeom prst="rect">
            <a:avLst/>
          </a:prstGeom>
          <a:ln w="3175">
            <a:noFill/>
          </a:ln>
        </p:spPr>
        <p:txBody>
          <a:bodyPr wrap="square">
            <a:spAutoFit/>
          </a:bodyPr>
          <a:lstStyle/>
          <a:p>
            <a:pPr lvl="0"/>
            <a:r>
              <a:rPr lang="de-DE" sz="1400" b="1" dirty="0" smtClean="0">
                <a:latin typeface="Corporate S" pitchFamily="18" charset="0"/>
              </a:rPr>
              <a:t>Vielfältiges Engagement</a:t>
            </a:r>
          </a:p>
          <a:p>
            <a:pPr lvl="0"/>
            <a:r>
              <a:rPr lang="de-DE" sz="1200" dirty="0" smtClean="0">
                <a:latin typeface="Corporate S" pitchFamily="18" charset="0"/>
              </a:rPr>
              <a:t>Spielzeug- und Kleiderspenden; </a:t>
            </a:r>
            <a:r>
              <a:rPr lang="de-DE" sz="1200" dirty="0" err="1" smtClean="0">
                <a:latin typeface="Corporate S" pitchFamily="18" charset="0"/>
              </a:rPr>
              <a:t>Sensibili-sierung</a:t>
            </a:r>
            <a:r>
              <a:rPr lang="de-DE" sz="1200" dirty="0" smtClean="0">
                <a:latin typeface="Corporate S" pitchFamily="18" charset="0"/>
              </a:rPr>
              <a:t> in Familie und Freundeskreis; </a:t>
            </a:r>
          </a:p>
          <a:p>
            <a:pPr lvl="0"/>
            <a:r>
              <a:rPr lang="de-DE" sz="1200" dirty="0" smtClean="0">
                <a:latin typeface="Corporate S" pitchFamily="18" charset="0"/>
              </a:rPr>
              <a:t>Sozialkaufhaus; Verdi-Seminar zu Geflüchteten; </a:t>
            </a:r>
          </a:p>
          <a:p>
            <a:pPr lvl="0"/>
            <a:r>
              <a:rPr lang="de-DE" sz="1200" dirty="0" smtClean="0">
                <a:latin typeface="Corporate S" pitchFamily="18" charset="0"/>
              </a:rPr>
              <a:t>Anträge gemeinsam mit Flüchtlingsrat; </a:t>
            </a:r>
            <a:r>
              <a:rPr lang="de-DE" sz="1200" dirty="0" smtClean="0">
                <a:latin typeface="Corporate S" pitchFamily="18" charset="0"/>
              </a:rPr>
              <a:t>Sensibilisierung </a:t>
            </a:r>
            <a:r>
              <a:rPr lang="de-DE" sz="1200" dirty="0" smtClean="0">
                <a:latin typeface="Corporate S" pitchFamily="18" charset="0"/>
              </a:rPr>
              <a:t>für Genderprobleme; Bereitschaft für Hilfe; „Bautzen ist bunt“ – Bündnis; </a:t>
            </a:r>
          </a:p>
          <a:p>
            <a:pPr lvl="0"/>
            <a:r>
              <a:rPr lang="de-DE" sz="1200" dirty="0" smtClean="0">
                <a:latin typeface="Corporate S" pitchFamily="18" charset="0"/>
              </a:rPr>
              <a:t>Beratung als Ärztin / Paten; Schulung/ Weiterbildung zu rechtlichen Fragen und zu Argumenten wie „Die Geflüchteten nehmen uns alles weg“; Sensibilisierung der eigenen Mitglieder; Fort- und Weiterbildung für Helfer*innen; Gründung einer Flüchtlingsinitiative; Sprachtandem; an Uni Bremen Spenden sammeln; Ausgestaltung von Flüchtlingsheimen, Freizeitangebote; Betreuung autonomer Initiativen; Begegnungs-raum für Flüchtlinge; Deutschkurs; </a:t>
            </a:r>
          </a:p>
          <a:p>
            <a:r>
              <a:rPr lang="de-DE" sz="1200" dirty="0" smtClean="0">
                <a:latin typeface="Corporate S" pitchFamily="18" charset="0"/>
              </a:rPr>
              <a:t>Öffentlichkeit herstellen</a:t>
            </a:r>
            <a:endParaRPr lang="de-DE" sz="1200" dirty="0">
              <a:latin typeface="Corporate S" pitchFamily="18" charset="0"/>
            </a:endParaRPr>
          </a:p>
        </p:txBody>
      </p:sp>
      <p:sp>
        <p:nvSpPr>
          <p:cNvPr id="10" name="Textfeld 9"/>
          <p:cNvSpPr txBox="1"/>
          <p:nvPr/>
        </p:nvSpPr>
        <p:spPr>
          <a:xfrm>
            <a:off x="187247" y="3961746"/>
            <a:ext cx="3088609" cy="2893100"/>
          </a:xfrm>
          <a:prstGeom prst="rect">
            <a:avLst/>
          </a:prstGeom>
          <a:noFill/>
        </p:spPr>
        <p:txBody>
          <a:bodyPr wrap="square" rtlCol="0">
            <a:spAutoFit/>
          </a:bodyPr>
          <a:lstStyle/>
          <a:p>
            <a:pPr lvl="0"/>
            <a:r>
              <a:rPr lang="de-DE" sz="1400" b="1" dirty="0" smtClean="0">
                <a:latin typeface="Corporate S" pitchFamily="18" charset="0"/>
              </a:rPr>
              <a:t>Notwendige Unterstützung</a:t>
            </a:r>
          </a:p>
          <a:p>
            <a:pPr lvl="0"/>
            <a:r>
              <a:rPr lang="de-DE" sz="1200" dirty="0" smtClean="0">
                <a:latin typeface="Corporate S" pitchFamily="18" charset="0"/>
              </a:rPr>
              <a:t>Neues </a:t>
            </a:r>
            <a:r>
              <a:rPr lang="de-DE" sz="1200" dirty="0">
                <a:latin typeface="Corporate S" pitchFamily="18" charset="0"/>
              </a:rPr>
              <a:t>Asylgesetz?</a:t>
            </a:r>
          </a:p>
          <a:p>
            <a:pPr lvl="0"/>
            <a:r>
              <a:rPr lang="de-DE" sz="1200" dirty="0">
                <a:latin typeface="Corporate S" pitchFamily="18" charset="0"/>
              </a:rPr>
              <a:t>Finanzierung bis in die </a:t>
            </a:r>
            <a:r>
              <a:rPr lang="de-DE" sz="1200" dirty="0" smtClean="0">
                <a:latin typeface="Corporate S" pitchFamily="18" charset="0"/>
              </a:rPr>
              <a:t>Kommunen; durch </a:t>
            </a:r>
            <a:r>
              <a:rPr lang="de-DE" sz="1200" dirty="0">
                <a:latin typeface="Corporate S" pitchFamily="18" charset="0"/>
              </a:rPr>
              <a:t>Vernetzung aktiv werden – Vorurteile </a:t>
            </a:r>
            <a:r>
              <a:rPr lang="de-DE" sz="1200" dirty="0" smtClean="0">
                <a:latin typeface="Corporate S" pitchFamily="18" charset="0"/>
              </a:rPr>
              <a:t>abbauen; Frauenbeauftragte fordern; Austausch </a:t>
            </a:r>
            <a:r>
              <a:rPr lang="de-DE" sz="1200" dirty="0">
                <a:latin typeface="Corporate S" pitchFamily="18" charset="0"/>
              </a:rPr>
              <a:t>auf </a:t>
            </a:r>
            <a:r>
              <a:rPr lang="de-DE" sz="1200" dirty="0" smtClean="0">
                <a:latin typeface="Corporate S" pitchFamily="18" charset="0"/>
              </a:rPr>
              <a:t>Augenhöhe; Flüchtlinge </a:t>
            </a:r>
            <a:r>
              <a:rPr lang="de-DE" sz="1200" dirty="0">
                <a:latin typeface="Corporate S" pitchFamily="18" charset="0"/>
              </a:rPr>
              <a:t>politisieren, damit sie sich selber </a:t>
            </a:r>
            <a:r>
              <a:rPr lang="de-DE" sz="1200" dirty="0" smtClean="0">
                <a:latin typeface="Corporate S" pitchFamily="18" charset="0"/>
              </a:rPr>
              <a:t>organisieren; Austausch </a:t>
            </a:r>
            <a:r>
              <a:rPr lang="de-DE" sz="1200" dirty="0">
                <a:latin typeface="Corporate S" pitchFamily="18" charset="0"/>
              </a:rPr>
              <a:t>zu guten </a:t>
            </a:r>
            <a:r>
              <a:rPr lang="de-DE" sz="1200" dirty="0" smtClean="0">
                <a:latin typeface="Corporate S" pitchFamily="18" charset="0"/>
              </a:rPr>
              <a:t>Lösungen; Wissenschaft </a:t>
            </a:r>
            <a:r>
              <a:rPr lang="de-DE" sz="1200" dirty="0">
                <a:latin typeface="Corporate S" pitchFamily="18" charset="0"/>
              </a:rPr>
              <a:t>zu aktuellen Themen, Vorträgen </a:t>
            </a:r>
            <a:r>
              <a:rPr lang="de-DE" sz="1200" dirty="0" smtClean="0">
                <a:latin typeface="Corporate S" pitchFamily="18" charset="0"/>
              </a:rPr>
              <a:t>…; Klare politische Haltung /Handlung /Beteiligung; Koordination </a:t>
            </a:r>
            <a:r>
              <a:rPr lang="de-DE" sz="1200" dirty="0">
                <a:latin typeface="Corporate S" pitchFamily="18" charset="0"/>
              </a:rPr>
              <a:t>ehrenamtlicher Arbeit</a:t>
            </a:r>
          </a:p>
          <a:p>
            <a:pPr lvl="0"/>
            <a:r>
              <a:rPr lang="de-DE" sz="1200" dirty="0">
                <a:latin typeface="Corporate S" pitchFamily="18" charset="0"/>
              </a:rPr>
              <a:t>Koordination professioneller und ehrenamtlicher </a:t>
            </a:r>
            <a:r>
              <a:rPr lang="de-DE" sz="1200" dirty="0" smtClean="0">
                <a:latin typeface="Corporate S" pitchFamily="18" charset="0"/>
              </a:rPr>
              <a:t>Arbeit; Anspruch </a:t>
            </a:r>
            <a:r>
              <a:rPr lang="de-DE" sz="1200" dirty="0">
                <a:latin typeface="Corporate S" pitchFamily="18" charset="0"/>
              </a:rPr>
              <a:t>finanzierter Deutsch-Kurse für </a:t>
            </a:r>
            <a:r>
              <a:rPr lang="de-DE" sz="1200" dirty="0" smtClean="0">
                <a:latin typeface="Corporate S" pitchFamily="18" charset="0"/>
              </a:rPr>
              <a:t>alle; Gesundheitskarte </a:t>
            </a:r>
            <a:r>
              <a:rPr lang="de-DE" sz="1200" dirty="0">
                <a:latin typeface="Corporate S" pitchFamily="18" charset="0"/>
              </a:rPr>
              <a:t>für alle</a:t>
            </a:r>
          </a:p>
        </p:txBody>
      </p:sp>
      <p:sp>
        <p:nvSpPr>
          <p:cNvPr id="11" name="Rechteck 10"/>
          <p:cNvSpPr/>
          <p:nvPr/>
        </p:nvSpPr>
        <p:spPr>
          <a:xfrm>
            <a:off x="5877266" y="2317659"/>
            <a:ext cx="2943205" cy="4370427"/>
          </a:xfrm>
          <a:prstGeom prst="rect">
            <a:avLst/>
          </a:prstGeom>
          <a:ln w="3175">
            <a:noFill/>
          </a:ln>
        </p:spPr>
        <p:txBody>
          <a:bodyPr wrap="square">
            <a:spAutoFit/>
          </a:bodyPr>
          <a:lstStyle/>
          <a:p>
            <a:pPr lvl="0"/>
            <a:r>
              <a:rPr lang="de-DE" sz="1400" b="1" dirty="0" smtClean="0">
                <a:latin typeface="Corporate S" pitchFamily="18" charset="0"/>
              </a:rPr>
              <a:t>Eine Menge Probleme</a:t>
            </a:r>
          </a:p>
          <a:p>
            <a:pPr lvl="0"/>
            <a:r>
              <a:rPr lang="de-DE" sz="1200" dirty="0" smtClean="0">
                <a:latin typeface="Corporate S" pitchFamily="18" charset="0"/>
              </a:rPr>
              <a:t>Sensibilisierung </a:t>
            </a:r>
            <a:r>
              <a:rPr lang="de-DE" sz="1200" dirty="0">
                <a:latin typeface="Corporate S" pitchFamily="18" charset="0"/>
              </a:rPr>
              <a:t>für geschlechtsspezifische </a:t>
            </a:r>
            <a:r>
              <a:rPr lang="de-DE" sz="1200" dirty="0" smtClean="0">
                <a:latin typeface="Corporate S" pitchFamily="18" charset="0"/>
              </a:rPr>
              <a:t>Ursachen; Betreuung </a:t>
            </a:r>
            <a:r>
              <a:rPr lang="de-DE" sz="1200" dirty="0">
                <a:latin typeface="Corporate S" pitchFamily="18" charset="0"/>
              </a:rPr>
              <a:t>von </a:t>
            </a:r>
            <a:r>
              <a:rPr lang="de-DE" sz="1200" dirty="0" smtClean="0">
                <a:latin typeface="Corporate S" pitchFamily="18" charset="0"/>
              </a:rPr>
              <a:t>Ehrenamtlichen;</a:t>
            </a:r>
            <a:endParaRPr lang="de-DE" sz="1200" dirty="0">
              <a:latin typeface="Corporate S" pitchFamily="18" charset="0"/>
            </a:endParaRPr>
          </a:p>
          <a:p>
            <a:pPr lvl="0"/>
            <a:r>
              <a:rPr lang="de-DE" sz="1200" dirty="0">
                <a:latin typeface="Corporate S" pitchFamily="18" charset="0"/>
              </a:rPr>
              <a:t>Not an </a:t>
            </a:r>
            <a:r>
              <a:rPr lang="de-DE" sz="1200" dirty="0" smtClean="0">
                <a:latin typeface="Corporate S" pitchFamily="18" charset="0"/>
              </a:rPr>
              <a:t>Übersetzer*innen; „</a:t>
            </a:r>
            <a:r>
              <a:rPr lang="de-DE" sz="1200" dirty="0">
                <a:latin typeface="Corporate S" pitchFamily="18" charset="0"/>
              </a:rPr>
              <a:t>Ärzteproblem</a:t>
            </a:r>
            <a:r>
              <a:rPr lang="de-DE" sz="1200" dirty="0" smtClean="0">
                <a:latin typeface="Corporate S" pitchFamily="18" charset="0"/>
              </a:rPr>
              <a:t>“;</a:t>
            </a:r>
            <a:endParaRPr lang="de-DE" sz="1200" dirty="0">
              <a:latin typeface="Corporate S" pitchFamily="18" charset="0"/>
            </a:endParaRPr>
          </a:p>
          <a:p>
            <a:pPr lvl="0"/>
            <a:r>
              <a:rPr lang="de-DE" sz="1200" dirty="0">
                <a:latin typeface="Corporate S" pitchFamily="18" charset="0"/>
              </a:rPr>
              <a:t>Schwierigkeiten mit „Ämtern</a:t>
            </a:r>
            <a:r>
              <a:rPr lang="de-DE" sz="1200" dirty="0" smtClean="0">
                <a:latin typeface="Corporate S" pitchFamily="18" charset="0"/>
              </a:rPr>
              <a:t>“; Asylgegner </a:t>
            </a:r>
            <a:r>
              <a:rPr lang="de-DE" sz="1200" dirty="0">
                <a:latin typeface="Corporate S" pitchFamily="18" charset="0"/>
              </a:rPr>
              <a:t>„Rechte</a:t>
            </a:r>
            <a:r>
              <a:rPr lang="de-DE" sz="1200" dirty="0" smtClean="0">
                <a:latin typeface="Corporate S" pitchFamily="18" charset="0"/>
              </a:rPr>
              <a:t>“; wie </a:t>
            </a:r>
            <a:r>
              <a:rPr lang="de-DE" sz="1200" dirty="0">
                <a:latin typeface="Corporate S" pitchFamily="18" charset="0"/>
              </a:rPr>
              <a:t>erreichen wir Frauen mit Kindern? – Frauen ziehen sich </a:t>
            </a:r>
            <a:r>
              <a:rPr lang="de-DE" sz="1200" dirty="0" smtClean="0">
                <a:latin typeface="Corporate S" pitchFamily="18" charset="0"/>
              </a:rPr>
              <a:t>zurück; </a:t>
            </a:r>
            <a:endParaRPr lang="de-DE" sz="1200" dirty="0">
              <a:latin typeface="Corporate S" pitchFamily="18" charset="0"/>
            </a:endParaRPr>
          </a:p>
          <a:p>
            <a:pPr lvl="0"/>
            <a:r>
              <a:rPr lang="de-DE" sz="1200" dirty="0" smtClean="0">
                <a:latin typeface="Corporate S" pitchFamily="18" charset="0"/>
              </a:rPr>
              <a:t>Finanzierung; Verständigung </a:t>
            </a:r>
            <a:r>
              <a:rPr lang="de-DE" sz="1200" dirty="0">
                <a:latin typeface="Corporate S" pitchFamily="18" charset="0"/>
              </a:rPr>
              <a:t>mit den Männern war </a:t>
            </a:r>
            <a:r>
              <a:rPr lang="de-DE" sz="1200" dirty="0" smtClean="0">
                <a:latin typeface="Corporate S" pitchFamily="18" charset="0"/>
              </a:rPr>
              <a:t>schwierig; Zeitdruck </a:t>
            </a:r>
            <a:r>
              <a:rPr lang="de-DE" sz="1200" dirty="0">
                <a:latin typeface="Corporate S" pitchFamily="18" charset="0"/>
              </a:rPr>
              <a:t>und </a:t>
            </a:r>
            <a:r>
              <a:rPr lang="de-DE" sz="1200" dirty="0" smtClean="0">
                <a:latin typeface="Corporate S" pitchFamily="18" charset="0"/>
              </a:rPr>
              <a:t>Überlastung; Abwälzung </a:t>
            </a:r>
            <a:r>
              <a:rPr lang="de-DE" sz="1200" dirty="0">
                <a:latin typeface="Corporate S" pitchFamily="18" charset="0"/>
              </a:rPr>
              <a:t>auf </a:t>
            </a:r>
            <a:r>
              <a:rPr lang="de-DE" sz="1200" dirty="0" smtClean="0">
                <a:latin typeface="Corporate S" pitchFamily="18" charset="0"/>
              </a:rPr>
              <a:t>Ehrenamtliche;</a:t>
            </a:r>
            <a:endParaRPr lang="de-DE" sz="1200" dirty="0">
              <a:latin typeface="Corporate S" pitchFamily="18" charset="0"/>
            </a:endParaRPr>
          </a:p>
          <a:p>
            <a:pPr lvl="0"/>
            <a:r>
              <a:rPr lang="de-DE" sz="1200" dirty="0">
                <a:latin typeface="Corporate S" pitchFamily="18" charset="0"/>
              </a:rPr>
              <a:t>Schicksal der </a:t>
            </a:r>
            <a:r>
              <a:rPr lang="de-DE" sz="1200" dirty="0" err="1" smtClean="0">
                <a:latin typeface="Corporate S" pitchFamily="18" charset="0"/>
              </a:rPr>
              <a:t>Jesidinnen</a:t>
            </a:r>
            <a:r>
              <a:rPr lang="de-DE" sz="1200" dirty="0" smtClean="0">
                <a:latin typeface="Corporate S" pitchFamily="18" charset="0"/>
              </a:rPr>
              <a:t>; „</a:t>
            </a:r>
            <a:r>
              <a:rPr lang="de-DE" sz="1200" dirty="0">
                <a:latin typeface="Corporate S" pitchFamily="18" charset="0"/>
              </a:rPr>
              <a:t>sichere Herkunftsstaaten</a:t>
            </a:r>
            <a:r>
              <a:rPr lang="de-DE" sz="1200" dirty="0" smtClean="0">
                <a:latin typeface="Corporate S" pitchFamily="18" charset="0"/>
              </a:rPr>
              <a:t>“??? Mit </a:t>
            </a:r>
            <a:r>
              <a:rPr lang="de-DE" sz="1200" dirty="0">
                <a:latin typeface="Corporate S" pitchFamily="18" charset="0"/>
              </a:rPr>
              <a:t>Flüchtlingen, nicht über sie </a:t>
            </a:r>
            <a:r>
              <a:rPr lang="de-DE" sz="1200" dirty="0" smtClean="0">
                <a:latin typeface="Corporate S" pitchFamily="18" charset="0"/>
              </a:rPr>
              <a:t>reden; Finanzierung von Angeboten </a:t>
            </a:r>
            <a:r>
              <a:rPr lang="de-DE" sz="1200" dirty="0">
                <a:latin typeface="Corporate S" pitchFamily="18" charset="0"/>
              </a:rPr>
              <a:t>für geflüchtete </a:t>
            </a:r>
            <a:r>
              <a:rPr lang="de-DE" sz="1200" dirty="0" smtClean="0">
                <a:latin typeface="Corporate S" pitchFamily="18" charset="0"/>
              </a:rPr>
              <a:t>Frauen; es </a:t>
            </a:r>
            <a:r>
              <a:rPr lang="de-DE" sz="1200" dirty="0">
                <a:latin typeface="Corporate S" pitchFamily="18" charset="0"/>
              </a:rPr>
              <a:t>braucht hauptamtliche </a:t>
            </a:r>
            <a:r>
              <a:rPr lang="de-DE" sz="1200" dirty="0" smtClean="0">
                <a:latin typeface="Corporate S" pitchFamily="18" charset="0"/>
              </a:rPr>
              <a:t>Verantwortliche; überall </a:t>
            </a:r>
            <a:r>
              <a:rPr lang="de-DE" sz="1200" dirty="0">
                <a:latin typeface="Corporate S" pitchFamily="18" charset="0"/>
              </a:rPr>
              <a:t>wird gespart – Projekt fallen </a:t>
            </a:r>
            <a:r>
              <a:rPr lang="de-DE" sz="1200" dirty="0" smtClean="0">
                <a:latin typeface="Corporate S" pitchFamily="18" charset="0"/>
              </a:rPr>
              <a:t>weg; Struktur/ Kommunikation </a:t>
            </a:r>
            <a:r>
              <a:rPr lang="de-DE" sz="1200" dirty="0">
                <a:latin typeface="Corporate S" pitchFamily="18" charset="0"/>
              </a:rPr>
              <a:t>zwischen den </a:t>
            </a:r>
            <a:r>
              <a:rPr lang="de-DE" sz="1200" dirty="0" smtClean="0">
                <a:latin typeface="Corporate S" pitchFamily="18" charset="0"/>
              </a:rPr>
              <a:t>Ehrenamts-initiativen; Anfangseuphorie </a:t>
            </a:r>
            <a:r>
              <a:rPr lang="de-DE" sz="1200" dirty="0">
                <a:latin typeface="Corporate S" pitchFamily="18" charset="0"/>
              </a:rPr>
              <a:t>etwas </a:t>
            </a:r>
            <a:r>
              <a:rPr lang="de-DE" sz="1200" dirty="0" smtClean="0">
                <a:latin typeface="Corporate S" pitchFamily="18" charset="0"/>
              </a:rPr>
              <a:t>eingeschlafen; weibliche </a:t>
            </a:r>
            <a:r>
              <a:rPr lang="de-DE" sz="1200" dirty="0">
                <a:latin typeface="Corporate S" pitchFamily="18" charset="0"/>
              </a:rPr>
              <a:t>Geflüchtete: Spagat zwischen „alten“ Problemen und „neuen</a:t>
            </a:r>
            <a:r>
              <a:rPr lang="de-DE" sz="1200" dirty="0" smtClean="0">
                <a:latin typeface="Corporate S" pitchFamily="18" charset="0"/>
              </a:rPr>
              <a:t>“;</a:t>
            </a:r>
            <a:endParaRPr lang="de-DE" sz="1200" dirty="0">
              <a:latin typeface="Corporate S" pitchFamily="18" charset="0"/>
            </a:endParaRPr>
          </a:p>
          <a:p>
            <a:pPr lvl="0"/>
            <a:r>
              <a:rPr lang="de-DE" sz="1200" dirty="0" smtClean="0">
                <a:latin typeface="Corporate S" pitchFamily="18" charset="0"/>
              </a:rPr>
              <a:t>wir </a:t>
            </a:r>
            <a:r>
              <a:rPr lang="de-DE" sz="1200" dirty="0">
                <a:latin typeface="Corporate S" pitchFamily="18" charset="0"/>
              </a:rPr>
              <a:t>werden durch Nazis beschäftigt – kaum Zeit für „alte“ </a:t>
            </a:r>
            <a:r>
              <a:rPr lang="de-DE" sz="1200" dirty="0" smtClean="0">
                <a:latin typeface="Corporate S" pitchFamily="18" charset="0"/>
              </a:rPr>
              <a:t>Probleme; Fluchtursache </a:t>
            </a:r>
            <a:r>
              <a:rPr lang="de-DE" sz="1200" dirty="0">
                <a:latin typeface="Corporate S" pitchFamily="18" charset="0"/>
              </a:rPr>
              <a:t>LBTTIQ nicht anerkannt</a:t>
            </a:r>
          </a:p>
        </p:txBody>
      </p:sp>
      <p:sp>
        <p:nvSpPr>
          <p:cNvPr id="12" name="Rechteck 11"/>
          <p:cNvSpPr/>
          <p:nvPr/>
        </p:nvSpPr>
        <p:spPr>
          <a:xfrm>
            <a:off x="3151276" y="783868"/>
            <a:ext cx="4949116" cy="153379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spTree>
    <p:extLst>
      <p:ext uri="{BB962C8B-B14F-4D97-AF65-F5344CB8AC3E}">
        <p14:creationId xmlns:p14="http://schemas.microsoft.com/office/powerpoint/2010/main" val="398034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6985" y="244416"/>
            <a:ext cx="8424936" cy="369332"/>
          </a:xfrm>
          <a:prstGeom prst="rect">
            <a:avLst/>
          </a:prstGeom>
          <a:noFill/>
        </p:spPr>
        <p:txBody>
          <a:bodyPr wrap="square" rtlCol="0">
            <a:spAutoFit/>
          </a:bodyPr>
          <a:lstStyle/>
          <a:p>
            <a:r>
              <a:rPr lang="de-DE" b="1" dirty="0" smtClean="0">
                <a:latin typeface="Corporate S" pitchFamily="18" charset="0"/>
              </a:rPr>
              <a:t>Zusammenfassung der Workshop-Ergebnisse der Workshop-Phase I</a:t>
            </a:r>
            <a:endParaRPr lang="de-DE" b="1" dirty="0">
              <a:latin typeface="Corporate S" pitchFamily="18"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85" y="836711"/>
            <a:ext cx="4664564" cy="5593107"/>
          </a:xfrm>
          <a:prstGeom prst="rect">
            <a:avLst/>
          </a:prstGeom>
          <a:ln w="3175">
            <a:solidFill>
              <a:schemeClr val="tx1"/>
            </a:solidFill>
          </a:ln>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507" y="3019658"/>
            <a:ext cx="3894460" cy="3429000"/>
          </a:xfrm>
          <a:prstGeom prst="rect">
            <a:avLst/>
          </a:prstGeom>
          <a:ln w="3175">
            <a:solidFill>
              <a:schemeClr val="tx1"/>
            </a:solidFill>
          </a:ln>
        </p:spPr>
      </p:pic>
      <p:sp>
        <p:nvSpPr>
          <p:cNvPr id="5" name="Textfeld 4"/>
          <p:cNvSpPr txBox="1"/>
          <p:nvPr/>
        </p:nvSpPr>
        <p:spPr>
          <a:xfrm>
            <a:off x="5076056" y="836711"/>
            <a:ext cx="3735911" cy="2031325"/>
          </a:xfrm>
          <a:prstGeom prst="rect">
            <a:avLst/>
          </a:prstGeom>
          <a:noFill/>
        </p:spPr>
        <p:txBody>
          <a:bodyPr wrap="square" rtlCol="0">
            <a:spAutoFit/>
          </a:bodyPr>
          <a:lstStyle/>
          <a:p>
            <a:r>
              <a:rPr lang="de-DE" sz="1400" b="1" dirty="0" smtClean="0">
                <a:latin typeface="Corporate S" pitchFamily="18" charset="0"/>
              </a:rPr>
              <a:t>Workshop 1: „Fliehen – Ankommen – Bleiben“</a:t>
            </a:r>
          </a:p>
          <a:p>
            <a:r>
              <a:rPr lang="de-DE" sz="1400" dirty="0" smtClean="0">
                <a:latin typeface="Corporate S" pitchFamily="18" charset="0"/>
              </a:rPr>
              <a:t>Im Workshop gab </a:t>
            </a:r>
            <a:r>
              <a:rPr lang="de-DE" sz="1400" i="1" dirty="0" smtClean="0">
                <a:latin typeface="Corporate S" pitchFamily="18" charset="0"/>
              </a:rPr>
              <a:t>Thomas Hohlfeld</a:t>
            </a:r>
            <a:r>
              <a:rPr lang="de-DE" sz="1400" dirty="0" smtClean="0">
                <a:latin typeface="Corporate S" pitchFamily="18" charset="0"/>
              </a:rPr>
              <a:t>, Mitarbeiter der Linksfraktion im Bundestag, einen Überblick über die Rechtslage und die Positionen der LINKEN. (siehe </a:t>
            </a:r>
            <a:r>
              <a:rPr lang="de-DE" sz="1400" b="1" i="1" dirty="0" smtClean="0">
                <a:latin typeface="Corporate S" pitchFamily="18" charset="0"/>
              </a:rPr>
              <a:t>Anlage 1</a:t>
            </a:r>
            <a:r>
              <a:rPr lang="de-DE" sz="1400" dirty="0" smtClean="0">
                <a:latin typeface="Corporate S" pitchFamily="18" charset="0"/>
              </a:rPr>
              <a:t>)</a:t>
            </a:r>
          </a:p>
          <a:p>
            <a:r>
              <a:rPr lang="de-DE" sz="1400" i="1" dirty="0" smtClean="0">
                <a:latin typeface="Corporate S" pitchFamily="18" charset="0"/>
              </a:rPr>
              <a:t>Vera Vordenbäumen</a:t>
            </a:r>
            <a:r>
              <a:rPr lang="de-DE" sz="1400" dirty="0" smtClean="0">
                <a:latin typeface="Corporate S" pitchFamily="18" charset="0"/>
              </a:rPr>
              <a:t>, Mitarbeiterin der Bundesgeschäftsstelle, stellte im Plenum die im Workshop entwickelten Handlungsanforderungen an DIE LINKE vor.</a:t>
            </a:r>
            <a:endParaRPr lang="de-DE" sz="1400" dirty="0">
              <a:latin typeface="Corporate S" pitchFamily="18" charset="0"/>
            </a:endParaRPr>
          </a:p>
        </p:txBody>
      </p:sp>
    </p:spTree>
    <p:extLst>
      <p:ext uri="{BB962C8B-B14F-4D97-AF65-F5344CB8AC3E}">
        <p14:creationId xmlns:p14="http://schemas.microsoft.com/office/powerpoint/2010/main" val="143399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332656"/>
            <a:ext cx="8496944" cy="738664"/>
          </a:xfrm>
          <a:prstGeom prst="rect">
            <a:avLst/>
          </a:prstGeom>
          <a:noFill/>
        </p:spPr>
        <p:txBody>
          <a:bodyPr wrap="square" rtlCol="0">
            <a:spAutoFit/>
          </a:bodyPr>
          <a:lstStyle/>
          <a:p>
            <a:r>
              <a:rPr lang="de-DE" sz="1400" b="1" dirty="0" smtClean="0">
                <a:latin typeface="Corporate S" pitchFamily="18" charset="0"/>
              </a:rPr>
              <a:t>Workshop 2: Projektinitiativen vor Ort </a:t>
            </a:r>
            <a:r>
              <a:rPr lang="de-DE" sz="1400" dirty="0" smtClean="0">
                <a:latin typeface="Corporate S" pitchFamily="18" charset="0"/>
              </a:rPr>
              <a:t>– </a:t>
            </a:r>
            <a:r>
              <a:rPr lang="de-DE" sz="1400" i="1" dirty="0" smtClean="0">
                <a:latin typeface="Corporate S" pitchFamily="18" charset="0"/>
              </a:rPr>
              <a:t>Ines Schmidt</a:t>
            </a:r>
            <a:r>
              <a:rPr lang="de-DE" sz="1400" dirty="0" smtClean="0">
                <a:latin typeface="Corporate S" pitchFamily="18" charset="0"/>
              </a:rPr>
              <a:t>, Gesamtfrauenvertreterin des Berliner Verkehrsbetriebs BVG und Kandidatin der LINKEN für das Berliner Abgeordnetenhaus, berichtete sehr temperamentvoll über die im Workshop erlangten Erkenntnisse und Anregungen:</a:t>
            </a:r>
            <a:endParaRPr lang="de-DE" sz="1400" dirty="0">
              <a:latin typeface="Corporate S" pitchFamily="18"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87" y="1484784"/>
            <a:ext cx="8366222" cy="4248472"/>
          </a:xfrm>
          <a:prstGeom prst="rect">
            <a:avLst/>
          </a:prstGeom>
          <a:ln w="3175">
            <a:solidFill>
              <a:schemeClr val="tx1"/>
            </a:solidFill>
          </a:ln>
        </p:spPr>
      </p:pic>
    </p:spTree>
    <p:extLst>
      <p:ext uri="{BB962C8B-B14F-4D97-AF65-F5344CB8AC3E}">
        <p14:creationId xmlns:p14="http://schemas.microsoft.com/office/powerpoint/2010/main" val="93780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764704"/>
            <a:ext cx="8538613" cy="5256584"/>
          </a:xfrm>
          <a:prstGeom prst="rect">
            <a:avLst/>
          </a:prstGeom>
          <a:ln w="3175">
            <a:solidFill>
              <a:schemeClr val="tx1"/>
            </a:solidFill>
          </a:ln>
        </p:spPr>
      </p:pic>
    </p:spTree>
    <p:extLst>
      <p:ext uri="{BB962C8B-B14F-4D97-AF65-F5344CB8AC3E}">
        <p14:creationId xmlns:p14="http://schemas.microsoft.com/office/powerpoint/2010/main" val="165302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2780928"/>
            <a:ext cx="4320480" cy="3096344"/>
          </a:xfrm>
          <a:prstGeom prst="rect">
            <a:avLst/>
          </a:prstGeom>
        </p:spPr>
      </p:pic>
      <p:sp>
        <p:nvSpPr>
          <p:cNvPr id="3" name="Textfeld 2"/>
          <p:cNvSpPr txBox="1"/>
          <p:nvPr/>
        </p:nvSpPr>
        <p:spPr>
          <a:xfrm>
            <a:off x="323528" y="404664"/>
            <a:ext cx="7992888" cy="1446550"/>
          </a:xfrm>
          <a:prstGeom prst="rect">
            <a:avLst/>
          </a:prstGeom>
          <a:noFill/>
        </p:spPr>
        <p:txBody>
          <a:bodyPr wrap="square" rtlCol="0">
            <a:spAutoFit/>
          </a:bodyPr>
          <a:lstStyle/>
          <a:p>
            <a:r>
              <a:rPr lang="de-DE" sz="1400" b="1" dirty="0" smtClean="0">
                <a:latin typeface="Corporate S" pitchFamily="18" charset="0"/>
              </a:rPr>
              <a:t>Workshop 3: Handlungsspielräume in der Kommune </a:t>
            </a:r>
            <a:r>
              <a:rPr lang="de-DE" dirty="0" smtClean="0"/>
              <a:t>– </a:t>
            </a:r>
            <a:r>
              <a:rPr lang="de-DE" sz="1400" dirty="0" smtClean="0">
                <a:latin typeface="Corporate S" pitchFamily="18" charset="0"/>
              </a:rPr>
              <a:t>Im Workshop berichteten </a:t>
            </a:r>
            <a:r>
              <a:rPr lang="de-DE" sz="1400" i="1" dirty="0" smtClean="0">
                <a:latin typeface="Corporate S" pitchFamily="18" charset="0"/>
              </a:rPr>
              <a:t>Michaele </a:t>
            </a:r>
            <a:r>
              <a:rPr lang="de-DE" sz="1400" i="1" dirty="0" err="1" smtClean="0">
                <a:latin typeface="Corporate S" pitchFamily="18" charset="0"/>
              </a:rPr>
              <a:t>Soika</a:t>
            </a:r>
            <a:r>
              <a:rPr lang="de-DE" sz="1400" dirty="0" smtClean="0">
                <a:latin typeface="Corporate S" pitchFamily="18" charset="0"/>
              </a:rPr>
              <a:t>, LINKE-Landrätin im Kreis Altenburger Land (Thüringen) und ihre Migrationsbeauftragte, </a:t>
            </a:r>
            <a:r>
              <a:rPr lang="de-DE" sz="1400" i="1" dirty="0" smtClean="0">
                <a:latin typeface="Corporate S" pitchFamily="18" charset="0"/>
              </a:rPr>
              <a:t>Frau Bieber</a:t>
            </a:r>
            <a:r>
              <a:rPr lang="de-DE" sz="1400" dirty="0" smtClean="0">
                <a:latin typeface="Corporate S" pitchFamily="18" charset="0"/>
              </a:rPr>
              <a:t>,  über den Umgang mit Flüchtlingen. Im Landkreis gibt es keine Massenunterkünfte, alle Geflüchteten sind in Wohnungen untergebracht. In 25 Bürgerversammlungen stellte sich Michaele </a:t>
            </a:r>
            <a:r>
              <a:rPr lang="de-DE" sz="1400" dirty="0" err="1" smtClean="0">
                <a:latin typeface="Corporate S" pitchFamily="18" charset="0"/>
              </a:rPr>
              <a:t>Soika</a:t>
            </a:r>
            <a:r>
              <a:rPr lang="de-DE" sz="1400" dirty="0" smtClean="0">
                <a:latin typeface="Corporate S" pitchFamily="18" charset="0"/>
              </a:rPr>
              <a:t> </a:t>
            </a:r>
            <a:r>
              <a:rPr lang="de-DE" sz="1400" dirty="0" smtClean="0">
                <a:latin typeface="Corporate S" pitchFamily="18" charset="0"/>
              </a:rPr>
              <a:t>den Fragen der Bürger*innen. </a:t>
            </a:r>
            <a:r>
              <a:rPr lang="de-DE" sz="1400" i="1" dirty="0" smtClean="0">
                <a:latin typeface="Corporate S" pitchFamily="18" charset="0"/>
              </a:rPr>
              <a:t>Jana Hoffmann</a:t>
            </a:r>
            <a:r>
              <a:rPr lang="de-DE" sz="1400" dirty="0" smtClean="0">
                <a:latin typeface="Corporate S" pitchFamily="18" charset="0"/>
              </a:rPr>
              <a:t>, Mitarbeiterin in der Bundestagsfraktion, stellte im Plenum die Diskussionsergebnisse vor:</a:t>
            </a:r>
            <a:endParaRPr lang="de-DE" sz="1400" dirty="0">
              <a:latin typeface="Corporate S" pitchFamily="18" charset="0"/>
            </a:endParaRPr>
          </a:p>
        </p:txBody>
      </p:sp>
      <p:sp>
        <p:nvSpPr>
          <p:cNvPr id="4" name="Textfeld 3"/>
          <p:cNvSpPr txBox="1"/>
          <p:nvPr/>
        </p:nvSpPr>
        <p:spPr>
          <a:xfrm rot="21122410">
            <a:off x="312317" y="2002288"/>
            <a:ext cx="3611611" cy="677108"/>
          </a:xfrm>
          <a:prstGeom prst="rect">
            <a:avLst/>
          </a:prstGeom>
          <a:noFill/>
        </p:spPr>
        <p:txBody>
          <a:bodyPr wrap="square" rtlCol="0">
            <a:spAutoFit/>
          </a:bodyPr>
          <a:lstStyle/>
          <a:p>
            <a:r>
              <a:rPr lang="de-DE" sz="1400" b="1" dirty="0">
                <a:latin typeface="Corporate S" pitchFamily="18" charset="0"/>
              </a:rPr>
              <a:t>Forderungen an die Bundesregierung</a:t>
            </a:r>
          </a:p>
          <a:p>
            <a:pPr lvl="0"/>
            <a:r>
              <a:rPr lang="de-DE" sz="1200" dirty="0">
                <a:latin typeface="Corporate S" pitchFamily="18" charset="0"/>
              </a:rPr>
              <a:t>Integrationslots*innen müssen weiter finanziert werden</a:t>
            </a:r>
          </a:p>
          <a:p>
            <a:r>
              <a:rPr lang="de-DE" sz="1200" dirty="0">
                <a:latin typeface="Corporate S" pitchFamily="18" charset="0"/>
              </a:rPr>
              <a:t>Bund muss Mittel erhöhen</a:t>
            </a:r>
          </a:p>
        </p:txBody>
      </p:sp>
      <p:sp>
        <p:nvSpPr>
          <p:cNvPr id="5" name="Rechteck 4"/>
          <p:cNvSpPr/>
          <p:nvPr/>
        </p:nvSpPr>
        <p:spPr>
          <a:xfrm rot="21122479">
            <a:off x="312317" y="2002288"/>
            <a:ext cx="3611611" cy="677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p:cNvCxnSpPr/>
          <p:nvPr/>
        </p:nvCxnSpPr>
        <p:spPr>
          <a:xfrm flipH="1" flipV="1">
            <a:off x="2555776" y="2492896"/>
            <a:ext cx="288032"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rot="1179068">
            <a:off x="4644009" y="2525508"/>
            <a:ext cx="3744416" cy="307777"/>
          </a:xfrm>
          <a:prstGeom prst="rect">
            <a:avLst/>
          </a:prstGeom>
          <a:noFill/>
          <a:ln w="3175">
            <a:solidFill>
              <a:schemeClr val="tx1"/>
            </a:solidFill>
          </a:ln>
        </p:spPr>
        <p:txBody>
          <a:bodyPr wrap="square" rtlCol="0">
            <a:spAutoFit/>
          </a:bodyPr>
          <a:lstStyle/>
          <a:p>
            <a:r>
              <a:rPr lang="de-DE" sz="1400" b="1" dirty="0" smtClean="0">
                <a:latin typeface="Corporate S" pitchFamily="18" charset="0"/>
              </a:rPr>
              <a:t>Politiker*innen: </a:t>
            </a:r>
            <a:r>
              <a:rPr lang="de-DE" sz="1200" dirty="0" smtClean="0">
                <a:latin typeface="Corporate S" pitchFamily="18" charset="0"/>
              </a:rPr>
              <a:t>Zivilcourage </a:t>
            </a:r>
            <a:r>
              <a:rPr lang="de-DE" sz="1200" dirty="0">
                <a:latin typeface="Corporate S" pitchFamily="18" charset="0"/>
              </a:rPr>
              <a:t>und klare Haltung zeigen</a:t>
            </a:r>
          </a:p>
        </p:txBody>
      </p:sp>
      <p:cxnSp>
        <p:nvCxnSpPr>
          <p:cNvPr id="10" name="Gerade Verbindung mit Pfeil 9"/>
          <p:cNvCxnSpPr/>
          <p:nvPr/>
        </p:nvCxnSpPr>
        <p:spPr>
          <a:xfrm flipV="1">
            <a:off x="5004048" y="2564904"/>
            <a:ext cx="504056"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660232" y="3789040"/>
            <a:ext cx="2016224" cy="1785104"/>
          </a:xfrm>
          <a:prstGeom prst="rect">
            <a:avLst/>
          </a:prstGeom>
          <a:noFill/>
        </p:spPr>
        <p:txBody>
          <a:bodyPr wrap="square" rtlCol="0">
            <a:spAutoFit/>
          </a:bodyPr>
          <a:lstStyle/>
          <a:p>
            <a:r>
              <a:rPr lang="de-DE" sz="1400" b="1" dirty="0" smtClean="0">
                <a:latin typeface="Corporate S" pitchFamily="18" charset="0"/>
              </a:rPr>
              <a:t>Ehrenamt: </a:t>
            </a:r>
            <a:r>
              <a:rPr lang="de-DE" sz="1200" dirty="0" err="1" smtClean="0">
                <a:latin typeface="Corporate S" pitchFamily="18" charset="0"/>
              </a:rPr>
              <a:t>Migrantische</a:t>
            </a:r>
            <a:r>
              <a:rPr lang="de-DE" sz="1200" dirty="0" smtClean="0">
                <a:latin typeface="Corporate S" pitchFamily="18" charset="0"/>
              </a:rPr>
              <a:t> </a:t>
            </a:r>
            <a:r>
              <a:rPr lang="de-DE" sz="1200" dirty="0">
                <a:latin typeface="Corporate S" pitchFamily="18" charset="0"/>
              </a:rPr>
              <a:t>Selbstorganisation </a:t>
            </a:r>
            <a:r>
              <a:rPr lang="de-DE" sz="1200" dirty="0" smtClean="0">
                <a:latin typeface="Corporate S" pitchFamily="18" charset="0"/>
              </a:rPr>
              <a:t>unterstützen; ohne </a:t>
            </a:r>
            <a:r>
              <a:rPr lang="de-DE" sz="1200" dirty="0">
                <a:latin typeface="Corporate S" pitchFamily="18" charset="0"/>
              </a:rPr>
              <a:t>Ehrenamtliche geht nichts, aber Koordinierung </a:t>
            </a:r>
            <a:r>
              <a:rPr lang="de-DE" sz="1200" dirty="0" smtClean="0">
                <a:latin typeface="Corporate S" pitchFamily="18" charset="0"/>
              </a:rPr>
              <a:t>erforderlich; Netzwerke bilden; starke Zivilgesell-</a:t>
            </a:r>
            <a:r>
              <a:rPr lang="de-DE" sz="1200" dirty="0" err="1" smtClean="0">
                <a:latin typeface="Corporate S" pitchFamily="18" charset="0"/>
              </a:rPr>
              <a:t>schaft</a:t>
            </a:r>
            <a:r>
              <a:rPr lang="de-DE" sz="1200" dirty="0" smtClean="0">
                <a:latin typeface="Corporate S" pitchFamily="18" charset="0"/>
              </a:rPr>
              <a:t> </a:t>
            </a:r>
            <a:r>
              <a:rPr lang="de-DE" sz="1200" dirty="0">
                <a:latin typeface="Corporate S" pitchFamily="18" charset="0"/>
              </a:rPr>
              <a:t>einbinden – Theater, Vereine etc.</a:t>
            </a:r>
          </a:p>
        </p:txBody>
      </p:sp>
      <p:sp>
        <p:nvSpPr>
          <p:cNvPr id="13" name="Rechteck 12"/>
          <p:cNvSpPr/>
          <p:nvPr/>
        </p:nvSpPr>
        <p:spPr>
          <a:xfrm>
            <a:off x="6660232" y="3789040"/>
            <a:ext cx="2016224" cy="18722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mit Pfeil 14"/>
          <p:cNvCxnSpPr/>
          <p:nvPr/>
        </p:nvCxnSpPr>
        <p:spPr>
          <a:xfrm>
            <a:off x="5796136" y="3789040"/>
            <a:ext cx="864096"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rot="21185071">
            <a:off x="249917" y="3212976"/>
            <a:ext cx="1624872" cy="3108543"/>
          </a:xfrm>
          <a:prstGeom prst="rect">
            <a:avLst/>
          </a:prstGeom>
          <a:noFill/>
        </p:spPr>
        <p:txBody>
          <a:bodyPr wrap="square" rtlCol="0">
            <a:spAutoFit/>
          </a:bodyPr>
          <a:lstStyle/>
          <a:p>
            <a:r>
              <a:rPr lang="de-DE" sz="1400" b="1" dirty="0">
                <a:latin typeface="Corporate S" pitchFamily="18" charset="0"/>
              </a:rPr>
              <a:t>Positivbeispiele aus </a:t>
            </a:r>
            <a:r>
              <a:rPr lang="de-DE" sz="1400" b="1" dirty="0" smtClean="0">
                <a:latin typeface="Corporate S" pitchFamily="18" charset="0"/>
              </a:rPr>
              <a:t>Kommunen:</a:t>
            </a:r>
            <a:endParaRPr lang="de-DE" sz="1400" b="1" dirty="0">
              <a:latin typeface="Corporate S" pitchFamily="18" charset="0"/>
            </a:endParaRPr>
          </a:p>
          <a:p>
            <a:pPr lvl="0"/>
            <a:r>
              <a:rPr lang="de-DE" sz="1200" dirty="0">
                <a:latin typeface="Corporate S" pitchFamily="18" charset="0"/>
              </a:rPr>
              <a:t>Migrationsbeirat, bestehend aus 1/3 Kreistag, 1/3 Organisator*innen, 1/3 </a:t>
            </a:r>
            <a:r>
              <a:rPr lang="de-DE" sz="1200" dirty="0" smtClean="0">
                <a:latin typeface="Corporate S" pitchFamily="18" charset="0"/>
              </a:rPr>
              <a:t>Geflüchtete; </a:t>
            </a:r>
            <a:endParaRPr lang="de-DE" sz="1200" dirty="0">
              <a:latin typeface="Corporate S" pitchFamily="18" charset="0"/>
            </a:endParaRPr>
          </a:p>
          <a:p>
            <a:pPr lvl="0"/>
            <a:r>
              <a:rPr lang="de-DE" sz="1200" dirty="0">
                <a:latin typeface="Corporate S" pitchFamily="18" charset="0"/>
              </a:rPr>
              <a:t>Überall </a:t>
            </a:r>
            <a:r>
              <a:rPr lang="de-DE" sz="1200" dirty="0" smtClean="0">
                <a:latin typeface="Corporate S" pitchFamily="18" charset="0"/>
              </a:rPr>
              <a:t>Migrations-beauftragte; </a:t>
            </a:r>
            <a:endParaRPr lang="de-DE" sz="1200" dirty="0">
              <a:latin typeface="Corporate S" pitchFamily="18" charset="0"/>
            </a:endParaRPr>
          </a:p>
          <a:p>
            <a:pPr lvl="0"/>
            <a:r>
              <a:rPr lang="de-DE" sz="1200" dirty="0">
                <a:latin typeface="Corporate S" pitchFamily="18" charset="0"/>
              </a:rPr>
              <a:t>Begegnungsorte für interkulturellen Austausch </a:t>
            </a:r>
            <a:r>
              <a:rPr lang="de-DE" sz="1200" dirty="0" smtClean="0">
                <a:latin typeface="Corporate S" pitchFamily="18" charset="0"/>
              </a:rPr>
              <a:t>schaffen;</a:t>
            </a:r>
            <a:endParaRPr lang="de-DE" sz="1200" dirty="0">
              <a:latin typeface="Corporate S" pitchFamily="18" charset="0"/>
            </a:endParaRPr>
          </a:p>
          <a:p>
            <a:pPr lvl="0"/>
            <a:r>
              <a:rPr lang="de-DE" sz="1200" dirty="0">
                <a:latin typeface="Corporate S" pitchFamily="18" charset="0"/>
              </a:rPr>
              <a:t>Integrationswegweiser (wo – was – wie – wer</a:t>
            </a:r>
            <a:r>
              <a:rPr lang="de-DE" sz="1200" dirty="0" smtClean="0">
                <a:latin typeface="Corporate S" pitchFamily="18" charset="0"/>
              </a:rPr>
              <a:t>);</a:t>
            </a:r>
            <a:endParaRPr lang="de-DE" sz="1200" dirty="0">
              <a:latin typeface="Corporate S" pitchFamily="18" charset="0"/>
            </a:endParaRPr>
          </a:p>
          <a:p>
            <a:pPr lvl="0"/>
            <a:r>
              <a:rPr lang="de-DE" sz="1200" dirty="0">
                <a:latin typeface="Corporate S" pitchFamily="18" charset="0"/>
              </a:rPr>
              <a:t>Keine </a:t>
            </a:r>
            <a:r>
              <a:rPr lang="de-DE" sz="1200" dirty="0" smtClean="0">
                <a:latin typeface="Corporate S" pitchFamily="18" charset="0"/>
              </a:rPr>
              <a:t>Gemeinschafts-unterkünfte</a:t>
            </a:r>
            <a:endParaRPr lang="de-DE" sz="1200" dirty="0">
              <a:latin typeface="Corporate S" pitchFamily="18" charset="0"/>
            </a:endParaRPr>
          </a:p>
        </p:txBody>
      </p:sp>
      <p:sp>
        <p:nvSpPr>
          <p:cNvPr id="17" name="Rechteck 16"/>
          <p:cNvSpPr/>
          <p:nvPr/>
        </p:nvSpPr>
        <p:spPr>
          <a:xfrm rot="21212621">
            <a:off x="249917" y="3212976"/>
            <a:ext cx="1624872" cy="310854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mit Pfeil 18"/>
          <p:cNvCxnSpPr/>
          <p:nvPr/>
        </p:nvCxnSpPr>
        <p:spPr>
          <a:xfrm flipH="1" flipV="1">
            <a:off x="1619672" y="3933056"/>
            <a:ext cx="2376264"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71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754" y="476672"/>
            <a:ext cx="2141011" cy="3140968"/>
          </a:xfrm>
          <a:prstGeom prst="rect">
            <a:avLst/>
          </a:prstGeom>
          <a:ln w="3175">
            <a:solidFill>
              <a:schemeClr val="tx1"/>
            </a:solidFill>
          </a:ln>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54" y="3861048"/>
            <a:ext cx="2197777" cy="2584827"/>
          </a:xfrm>
          <a:prstGeom prst="rect">
            <a:avLst/>
          </a:prstGeom>
          <a:ln w="3175">
            <a:solidFill>
              <a:schemeClr val="tx1"/>
            </a:solidFill>
          </a:ln>
        </p:spPr>
      </p:pic>
      <p:sp>
        <p:nvSpPr>
          <p:cNvPr id="4" name="Textfeld 3"/>
          <p:cNvSpPr txBox="1"/>
          <p:nvPr/>
        </p:nvSpPr>
        <p:spPr>
          <a:xfrm>
            <a:off x="2915816" y="548680"/>
            <a:ext cx="5544616" cy="5293757"/>
          </a:xfrm>
          <a:prstGeom prst="rect">
            <a:avLst/>
          </a:prstGeom>
          <a:noFill/>
        </p:spPr>
        <p:txBody>
          <a:bodyPr wrap="square" rtlCol="0">
            <a:spAutoFit/>
          </a:bodyPr>
          <a:lstStyle/>
          <a:p>
            <a:r>
              <a:rPr lang="de-DE" sz="1400" b="1" dirty="0" smtClean="0">
                <a:latin typeface="Corporate S" pitchFamily="18" charset="0"/>
              </a:rPr>
              <a:t>Workshop 4: Geschlechtsspezifische Fluchtursachen/ Geopolitik:</a:t>
            </a:r>
          </a:p>
          <a:p>
            <a:endParaRPr lang="de-DE" sz="1200" dirty="0" smtClean="0">
              <a:latin typeface="Corporate S" pitchFamily="18" charset="0"/>
            </a:endParaRPr>
          </a:p>
          <a:p>
            <a:r>
              <a:rPr lang="de-DE" sz="1200" dirty="0" smtClean="0">
                <a:latin typeface="Corporate S" pitchFamily="18" charset="0"/>
              </a:rPr>
              <a:t>Der Workshop wurde von </a:t>
            </a:r>
            <a:r>
              <a:rPr lang="de-DE" sz="1200" i="1" dirty="0" smtClean="0">
                <a:latin typeface="Corporate S" pitchFamily="18" charset="0"/>
              </a:rPr>
              <a:t>Cornelia Ernst</a:t>
            </a:r>
            <a:r>
              <a:rPr lang="de-DE" sz="1200" dirty="0" smtClean="0">
                <a:latin typeface="Corporate S" pitchFamily="18" charset="0"/>
              </a:rPr>
              <a:t>, </a:t>
            </a:r>
            <a:r>
              <a:rPr lang="de-DE" sz="1200" dirty="0" err="1" smtClean="0">
                <a:latin typeface="Corporate S" pitchFamily="18" charset="0"/>
              </a:rPr>
              <a:t>MdEP</a:t>
            </a:r>
            <a:r>
              <a:rPr lang="de-DE" sz="1200" dirty="0" smtClean="0">
                <a:latin typeface="Corporate S" pitchFamily="18" charset="0"/>
              </a:rPr>
              <a:t>, und ihrer Mitarbeiterin </a:t>
            </a:r>
            <a:r>
              <a:rPr lang="de-DE" sz="1200" i="1" dirty="0" smtClean="0">
                <a:latin typeface="Corporate S" pitchFamily="18" charset="0"/>
              </a:rPr>
              <a:t>Anja Eichhorn </a:t>
            </a:r>
            <a:r>
              <a:rPr lang="de-DE" sz="1200" dirty="0" smtClean="0">
                <a:latin typeface="Corporate S" pitchFamily="18" charset="0"/>
              </a:rPr>
              <a:t>gestaltetet.</a:t>
            </a:r>
            <a:endParaRPr lang="de-DE" sz="1200" dirty="0" smtClean="0">
              <a:latin typeface="Corporate S" pitchFamily="18" charset="0"/>
            </a:endParaRPr>
          </a:p>
          <a:p>
            <a:r>
              <a:rPr lang="de-DE" sz="1200" dirty="0" smtClean="0">
                <a:latin typeface="Corporate S" pitchFamily="18" charset="0"/>
              </a:rPr>
              <a:t>Im Plenum wurden folgende Diskussionsergebnisse </a:t>
            </a:r>
            <a:r>
              <a:rPr lang="de-DE" sz="1200" dirty="0" smtClean="0">
                <a:latin typeface="Corporate S" pitchFamily="18" charset="0"/>
              </a:rPr>
              <a:t>vorgestellt:</a:t>
            </a:r>
            <a:endParaRPr lang="de-DE" sz="1200" dirty="0" smtClean="0">
              <a:latin typeface="Corporate S" pitchFamily="18" charset="0"/>
            </a:endParaRPr>
          </a:p>
          <a:p>
            <a:endParaRPr lang="de-DE" sz="1200" dirty="0" smtClean="0">
              <a:latin typeface="Corporate S" pitchFamily="18" charset="0"/>
            </a:endParaRPr>
          </a:p>
          <a:p>
            <a:r>
              <a:rPr lang="de-DE" sz="1200" b="1" dirty="0">
                <a:latin typeface="Corporate S" pitchFamily="18" charset="0"/>
              </a:rPr>
              <a:t>Was fordern wir?</a:t>
            </a:r>
          </a:p>
          <a:p>
            <a:pPr marL="171450" lvl="0" indent="-171450">
              <a:buBlip>
                <a:blip r:embed="rId4"/>
              </a:buBlip>
            </a:pPr>
            <a:r>
              <a:rPr lang="de-DE" sz="1200" dirty="0">
                <a:latin typeface="Corporate S" pitchFamily="18" charset="0"/>
              </a:rPr>
              <a:t>Selbstorganisation stärken</a:t>
            </a:r>
          </a:p>
          <a:p>
            <a:pPr marL="171450" lvl="0" indent="-171450">
              <a:buBlip>
                <a:blip r:embed="rId4"/>
              </a:buBlip>
            </a:pPr>
            <a:r>
              <a:rPr lang="de-DE" sz="1200" dirty="0">
                <a:latin typeface="Corporate S" pitchFamily="18" charset="0"/>
              </a:rPr>
              <a:t>Wie kann man an Gelder kommen – „nicht nur für Flüchtlinge“</a:t>
            </a:r>
          </a:p>
          <a:p>
            <a:pPr marL="171450" lvl="0" indent="-171450">
              <a:buBlip>
                <a:blip r:embed="rId4"/>
              </a:buBlip>
            </a:pPr>
            <a:r>
              <a:rPr lang="de-DE" sz="1200" dirty="0">
                <a:latin typeface="Corporate S" pitchFamily="18" charset="0"/>
              </a:rPr>
              <a:t>Hilfe zur Selbsthilfe</a:t>
            </a:r>
          </a:p>
          <a:p>
            <a:pPr marL="171450" lvl="0" indent="-171450">
              <a:buBlip>
                <a:blip r:embed="rId4"/>
              </a:buBlip>
            </a:pPr>
            <a:r>
              <a:rPr lang="de-DE" sz="1200" dirty="0">
                <a:latin typeface="Corporate S" pitchFamily="18" charset="0"/>
              </a:rPr>
              <a:t>Unterstützungsplattform für Alleinstehende</a:t>
            </a:r>
          </a:p>
          <a:p>
            <a:pPr marL="171450" lvl="0" indent="-171450">
              <a:buBlip>
                <a:blip r:embed="rId4"/>
              </a:buBlip>
            </a:pPr>
            <a:r>
              <a:rPr lang="de-DE" sz="1200" dirty="0">
                <a:latin typeface="Corporate S" pitchFamily="18" charset="0"/>
              </a:rPr>
              <a:t>Geschlechtersensible / </a:t>
            </a:r>
            <a:r>
              <a:rPr lang="de-DE" sz="1200" dirty="0" err="1">
                <a:latin typeface="Corporate S" pitchFamily="18" charset="0"/>
              </a:rPr>
              <a:t>geschlechteridentitäre</a:t>
            </a:r>
            <a:r>
              <a:rPr lang="de-DE" sz="1200" dirty="0">
                <a:latin typeface="Corporate S" pitchFamily="18" charset="0"/>
              </a:rPr>
              <a:t> sensible Ansprache</a:t>
            </a:r>
          </a:p>
          <a:p>
            <a:pPr marL="171450" lvl="0" indent="-171450">
              <a:buBlip>
                <a:blip r:embed="rId4"/>
              </a:buBlip>
            </a:pPr>
            <a:r>
              <a:rPr lang="de-DE" sz="1200" dirty="0">
                <a:latin typeface="Corporate S" pitchFamily="18" charset="0"/>
              </a:rPr>
              <a:t>Behörden schulen – professionalisierte Schulungen für </a:t>
            </a:r>
            <a:r>
              <a:rPr lang="de-DE" sz="1200" dirty="0" err="1">
                <a:latin typeface="Corporate S" pitchFamily="18" charset="0"/>
              </a:rPr>
              <a:t>Traumaberatung</a:t>
            </a:r>
            <a:r>
              <a:rPr lang="de-DE" sz="1200" dirty="0">
                <a:latin typeface="Corporate S" pitchFamily="18" charset="0"/>
              </a:rPr>
              <a:t> , LGBTTIQ</a:t>
            </a:r>
          </a:p>
          <a:p>
            <a:pPr marL="171450" lvl="0" indent="-171450">
              <a:buBlip>
                <a:blip r:embed="rId4"/>
              </a:buBlip>
            </a:pPr>
            <a:r>
              <a:rPr lang="de-DE" sz="1200" dirty="0">
                <a:latin typeface="Corporate S" pitchFamily="18" charset="0"/>
              </a:rPr>
              <a:t>Security, Unterbringung anders prüfen</a:t>
            </a:r>
          </a:p>
          <a:p>
            <a:pPr marL="171450" lvl="0" indent="-171450">
              <a:buBlip>
                <a:blip r:embed="rId4"/>
              </a:buBlip>
            </a:pPr>
            <a:r>
              <a:rPr lang="de-DE" sz="1200" dirty="0">
                <a:latin typeface="Corporate S" pitchFamily="18" charset="0"/>
              </a:rPr>
              <a:t>Hygiene-Verhältnisse verbessern</a:t>
            </a:r>
          </a:p>
          <a:p>
            <a:pPr marL="171450" lvl="0" indent="-171450">
              <a:buBlip>
                <a:blip r:embed="rId4"/>
              </a:buBlip>
            </a:pPr>
            <a:r>
              <a:rPr lang="de-DE" sz="1200" dirty="0">
                <a:latin typeface="Corporate S" pitchFamily="18" charset="0"/>
              </a:rPr>
              <a:t>Einzelräume für allein reisende Frauen und ihre Kinder</a:t>
            </a:r>
          </a:p>
          <a:p>
            <a:pPr marL="171450" lvl="0" indent="-171450">
              <a:buBlip>
                <a:blip r:embed="rId4"/>
              </a:buBlip>
            </a:pPr>
            <a:r>
              <a:rPr lang="de-DE" sz="1200" dirty="0">
                <a:latin typeface="Corporate S" pitchFamily="18" charset="0"/>
              </a:rPr>
              <a:t>Auf Betreuung durch Sozialarbeiter*innen bestehen – nicht nur Ehrenamt</a:t>
            </a:r>
          </a:p>
          <a:p>
            <a:pPr marL="171450" lvl="0" indent="-171450">
              <a:buBlip>
                <a:blip r:embed="rId4"/>
              </a:buBlip>
            </a:pPr>
            <a:r>
              <a:rPr lang="de-DE" sz="1200" dirty="0">
                <a:latin typeface="Corporate S" pitchFamily="18" charset="0"/>
              </a:rPr>
              <a:t>Rüstungsexporte stoppen – vor allem keine Waffen in Krisengebiete</a:t>
            </a:r>
          </a:p>
          <a:p>
            <a:pPr marL="171450" lvl="0" indent="-171450">
              <a:buBlip>
                <a:blip r:embed="rId4"/>
              </a:buBlip>
            </a:pPr>
            <a:r>
              <a:rPr lang="de-DE" sz="1200" dirty="0">
                <a:latin typeface="Corporate S" pitchFamily="18" charset="0"/>
              </a:rPr>
              <a:t>Geschlechtersensible Strategien entwickeln</a:t>
            </a:r>
          </a:p>
          <a:p>
            <a:pPr marL="171450" lvl="0" indent="-171450">
              <a:buBlip>
                <a:blip r:embed="rId4"/>
              </a:buBlip>
            </a:pPr>
            <a:r>
              <a:rPr lang="de-DE" sz="1200" dirty="0">
                <a:latin typeface="Corporate S" pitchFamily="18" charset="0"/>
              </a:rPr>
              <a:t>Handwerkszeug für Basisarbeit (anbieten)</a:t>
            </a:r>
          </a:p>
          <a:p>
            <a:pPr marL="171450" lvl="0" indent="-171450">
              <a:buBlip>
                <a:blip r:embed="rId4"/>
              </a:buBlip>
            </a:pPr>
            <a:r>
              <a:rPr lang="de-DE" sz="1200" dirty="0">
                <a:latin typeface="Corporate S" pitchFamily="18" charset="0"/>
              </a:rPr>
              <a:t>Bestehende Netzwerke vor Ort stärken</a:t>
            </a:r>
          </a:p>
          <a:p>
            <a:pPr marL="171450" lvl="0" indent="-171450">
              <a:buBlip>
                <a:blip r:embed="rId4"/>
              </a:buBlip>
            </a:pPr>
            <a:r>
              <a:rPr lang="de-DE" sz="1200" dirty="0">
                <a:latin typeface="Corporate S" pitchFamily="18" charset="0"/>
              </a:rPr>
              <a:t>Sofortiges „Einfrieren“ der Mieten für 5 Jahre</a:t>
            </a:r>
          </a:p>
          <a:p>
            <a:pPr marL="171450" lvl="0" indent="-171450">
              <a:buBlip>
                <a:blip r:embed="rId4"/>
              </a:buBlip>
            </a:pPr>
            <a:r>
              <a:rPr lang="de-DE" sz="1200" dirty="0">
                <a:latin typeface="Corporate S" pitchFamily="18" charset="0"/>
              </a:rPr>
              <a:t>Raus aus der NATO</a:t>
            </a:r>
          </a:p>
          <a:p>
            <a:pPr marL="171450" lvl="0" indent="-171450">
              <a:buBlip>
                <a:blip r:embed="rId4"/>
              </a:buBlip>
            </a:pPr>
            <a:r>
              <a:rPr lang="de-DE" sz="1200" dirty="0" err="1">
                <a:latin typeface="Corporate S" pitchFamily="18" charset="0"/>
              </a:rPr>
              <a:t>Ehrenamtler</a:t>
            </a:r>
            <a:r>
              <a:rPr lang="de-DE" sz="1200" dirty="0">
                <a:latin typeface="Corporate S" pitchFamily="18" charset="0"/>
              </a:rPr>
              <a:t>*innen für ihren Aufwand entschädigen</a:t>
            </a:r>
          </a:p>
          <a:p>
            <a:pPr marL="171450" lvl="0" indent="-171450">
              <a:buBlip>
                <a:blip r:embed="rId4"/>
              </a:buBlip>
            </a:pPr>
            <a:r>
              <a:rPr lang="de-DE" sz="1200" dirty="0">
                <a:latin typeface="Corporate S" pitchFamily="18" charset="0"/>
              </a:rPr>
              <a:t>Lehrmaterialien auf Trans* und </a:t>
            </a:r>
            <a:r>
              <a:rPr lang="de-DE" sz="1200" dirty="0" err="1">
                <a:latin typeface="Corporate S" pitchFamily="18" charset="0"/>
              </a:rPr>
              <a:t>Inter</a:t>
            </a:r>
            <a:r>
              <a:rPr lang="de-DE" sz="1200" dirty="0">
                <a:latin typeface="Corporate S" pitchFamily="18" charset="0"/>
              </a:rPr>
              <a:t>* erweitern</a:t>
            </a:r>
          </a:p>
          <a:p>
            <a:pPr marL="171450" lvl="0" indent="-171450">
              <a:buBlip>
                <a:blip r:embed="rId4"/>
              </a:buBlip>
            </a:pPr>
            <a:r>
              <a:rPr lang="de-DE" sz="1200" dirty="0">
                <a:latin typeface="Corporate S" pitchFamily="18" charset="0"/>
              </a:rPr>
              <a:t>LGBTTI-Themen müssen in Aus- und Weiterbildung und bei Dolmetscher*innen einfließen</a:t>
            </a:r>
          </a:p>
          <a:p>
            <a:endParaRPr lang="de-DE" sz="1200" dirty="0">
              <a:latin typeface="Corporate S" pitchFamily="18" charset="0"/>
            </a:endParaRPr>
          </a:p>
        </p:txBody>
      </p:sp>
      <p:sp>
        <p:nvSpPr>
          <p:cNvPr id="6" name="Textfeld 5"/>
          <p:cNvSpPr txBox="1"/>
          <p:nvPr/>
        </p:nvSpPr>
        <p:spPr>
          <a:xfrm>
            <a:off x="3059832" y="5842437"/>
            <a:ext cx="4968552" cy="307777"/>
          </a:xfrm>
          <a:prstGeom prst="rect">
            <a:avLst/>
          </a:prstGeom>
          <a:noFill/>
        </p:spPr>
        <p:txBody>
          <a:bodyPr wrap="square" rtlCol="0">
            <a:spAutoFit/>
          </a:bodyPr>
          <a:lstStyle/>
          <a:p>
            <a:r>
              <a:rPr lang="de-DE" sz="1400" i="1" dirty="0" smtClean="0">
                <a:latin typeface="Corporate S" panose="02020500000000000000" pitchFamily="18" charset="0"/>
              </a:rPr>
              <a:t>Flugblatt siehe </a:t>
            </a:r>
            <a:r>
              <a:rPr lang="de-DE" sz="1400" b="1" i="1" dirty="0" smtClean="0">
                <a:latin typeface="Corporate S" panose="02020500000000000000" pitchFamily="18" charset="0"/>
              </a:rPr>
              <a:t>Anlage 2</a:t>
            </a:r>
            <a:endParaRPr lang="de-DE" sz="1400" b="1" i="1" dirty="0">
              <a:latin typeface="Corporate S" panose="02020500000000000000" pitchFamily="18" charset="0"/>
            </a:endParaRPr>
          </a:p>
        </p:txBody>
      </p:sp>
      <p:cxnSp>
        <p:nvCxnSpPr>
          <p:cNvPr id="10" name="Gerade Verbindung mit Pfeil 9"/>
          <p:cNvCxnSpPr>
            <a:stCxn id="6" idx="1"/>
          </p:cNvCxnSpPr>
          <p:nvPr/>
        </p:nvCxnSpPr>
        <p:spPr>
          <a:xfrm flipH="1" flipV="1">
            <a:off x="1835696" y="5842437"/>
            <a:ext cx="1224136" cy="1538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73035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2365</Words>
  <Application>Microsoft Office PowerPoint</Application>
  <PresentationFormat>Bildschirmpräsentation (4:3)</PresentationFormat>
  <Paragraphs>229</Paragraphs>
  <Slides>20</Slides>
  <Notes>1</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 LINKE - Annegret Gabelin</dc:creator>
  <cp:lastModifiedBy>DIE LINKE - Annegret Gabelin</cp:lastModifiedBy>
  <cp:revision>38</cp:revision>
  <dcterms:created xsi:type="dcterms:W3CDTF">2016-03-09T13:44:06Z</dcterms:created>
  <dcterms:modified xsi:type="dcterms:W3CDTF">2016-03-10T11:49:35Z</dcterms:modified>
</cp:coreProperties>
</file>