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60" r:id="rId5"/>
    <p:sldId id="259" r:id="rId6"/>
    <p:sldId id="262" r:id="rId7"/>
    <p:sldId id="261" r:id="rId8"/>
    <p:sldId id="263" r:id="rId9"/>
    <p:sldId id="264" r:id="rId10"/>
    <p:sldId id="265" r:id="rId11"/>
    <p:sldId id="266" r:id="rId12"/>
    <p:sldId id="267" r:id="rId13"/>
    <p:sldId id="268" r:id="rId14"/>
    <p:sldId id="269" r:id="rId15"/>
    <p:sldId id="270" r:id="rId16"/>
    <p:sldId id="271" r:id="rId17"/>
  </p:sldIdLst>
  <p:sldSz cx="12192000" cy="6858000"/>
  <p:notesSz cx="10018713" cy="68881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4341442" cy="345604"/>
          </a:xfrm>
          <a:prstGeom prst="rect">
            <a:avLst/>
          </a:prstGeom>
        </p:spPr>
        <p:txBody>
          <a:bodyPr vert="horz" lIns="96606" tIns="48303" rIns="96606" bIns="48303" rtlCol="0"/>
          <a:lstStyle>
            <a:lvl1pPr algn="l">
              <a:defRPr sz="1300"/>
            </a:lvl1pPr>
          </a:lstStyle>
          <a:p>
            <a:endParaRPr lang="de-DE"/>
          </a:p>
        </p:txBody>
      </p:sp>
      <p:sp>
        <p:nvSpPr>
          <p:cNvPr id="3" name="Datumsplatzhalter 2"/>
          <p:cNvSpPr>
            <a:spLocks noGrp="1"/>
          </p:cNvSpPr>
          <p:nvPr>
            <p:ph type="dt" sz="quarter" idx="1"/>
          </p:nvPr>
        </p:nvSpPr>
        <p:spPr>
          <a:xfrm>
            <a:off x="5674952" y="1"/>
            <a:ext cx="4341442" cy="345604"/>
          </a:xfrm>
          <a:prstGeom prst="rect">
            <a:avLst/>
          </a:prstGeom>
        </p:spPr>
        <p:txBody>
          <a:bodyPr vert="horz" lIns="96606" tIns="48303" rIns="96606" bIns="48303" rtlCol="0"/>
          <a:lstStyle>
            <a:lvl1pPr algn="r">
              <a:defRPr sz="1300"/>
            </a:lvl1pPr>
          </a:lstStyle>
          <a:p>
            <a:fld id="{FB0841A1-A84C-415F-ABA0-BD8650F859CB}" type="datetimeFigureOut">
              <a:rPr lang="de-DE" smtClean="0"/>
              <a:t>29.09.2020</a:t>
            </a:fld>
            <a:endParaRPr lang="de-DE"/>
          </a:p>
        </p:txBody>
      </p:sp>
      <p:sp>
        <p:nvSpPr>
          <p:cNvPr id="4" name="Fußzeilenplatzhalter 3"/>
          <p:cNvSpPr>
            <a:spLocks noGrp="1"/>
          </p:cNvSpPr>
          <p:nvPr>
            <p:ph type="ftr" sz="quarter" idx="2"/>
          </p:nvPr>
        </p:nvSpPr>
        <p:spPr>
          <a:xfrm>
            <a:off x="0" y="6542560"/>
            <a:ext cx="4341442" cy="345603"/>
          </a:xfrm>
          <a:prstGeom prst="rect">
            <a:avLst/>
          </a:prstGeom>
        </p:spPr>
        <p:txBody>
          <a:bodyPr vert="horz" lIns="96606" tIns="48303" rIns="96606" bIns="48303" rtlCol="0" anchor="b"/>
          <a:lstStyle>
            <a:lvl1pPr algn="l">
              <a:defRPr sz="1300"/>
            </a:lvl1pPr>
          </a:lstStyle>
          <a:p>
            <a:endParaRPr lang="de-DE"/>
          </a:p>
        </p:txBody>
      </p:sp>
      <p:sp>
        <p:nvSpPr>
          <p:cNvPr id="5" name="Foliennummernplatzhalter 4"/>
          <p:cNvSpPr>
            <a:spLocks noGrp="1"/>
          </p:cNvSpPr>
          <p:nvPr>
            <p:ph type="sldNum" sz="quarter" idx="3"/>
          </p:nvPr>
        </p:nvSpPr>
        <p:spPr>
          <a:xfrm>
            <a:off x="5674952" y="6542560"/>
            <a:ext cx="4341442" cy="345603"/>
          </a:xfrm>
          <a:prstGeom prst="rect">
            <a:avLst/>
          </a:prstGeom>
        </p:spPr>
        <p:txBody>
          <a:bodyPr vert="horz" lIns="96606" tIns="48303" rIns="96606" bIns="48303" rtlCol="0" anchor="b"/>
          <a:lstStyle>
            <a:lvl1pPr algn="r">
              <a:defRPr sz="1300"/>
            </a:lvl1pPr>
          </a:lstStyle>
          <a:p>
            <a:fld id="{4011D8FB-6B37-4BF4-BDD8-541F9CECCADE}" type="slidenum">
              <a:rPr lang="de-DE" smtClean="0"/>
              <a:t>‹Nr.›</a:t>
            </a:fld>
            <a:endParaRPr lang="de-DE"/>
          </a:p>
        </p:txBody>
      </p:sp>
    </p:spTree>
    <p:extLst>
      <p:ext uri="{BB962C8B-B14F-4D97-AF65-F5344CB8AC3E}">
        <p14:creationId xmlns:p14="http://schemas.microsoft.com/office/powerpoint/2010/main" val="77036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4341442" cy="345604"/>
          </a:xfrm>
          <a:prstGeom prst="rect">
            <a:avLst/>
          </a:prstGeom>
        </p:spPr>
        <p:txBody>
          <a:bodyPr vert="horz" lIns="96606" tIns="48303" rIns="96606" bIns="48303" rtlCol="0"/>
          <a:lstStyle>
            <a:lvl1pPr algn="l">
              <a:defRPr sz="1300"/>
            </a:lvl1pPr>
          </a:lstStyle>
          <a:p>
            <a:endParaRPr lang="de-DE"/>
          </a:p>
        </p:txBody>
      </p:sp>
      <p:sp>
        <p:nvSpPr>
          <p:cNvPr id="3" name="Datumsplatzhalter 2"/>
          <p:cNvSpPr>
            <a:spLocks noGrp="1"/>
          </p:cNvSpPr>
          <p:nvPr>
            <p:ph type="dt" idx="1"/>
          </p:nvPr>
        </p:nvSpPr>
        <p:spPr>
          <a:xfrm>
            <a:off x="5674952" y="1"/>
            <a:ext cx="4341442" cy="345604"/>
          </a:xfrm>
          <a:prstGeom prst="rect">
            <a:avLst/>
          </a:prstGeom>
        </p:spPr>
        <p:txBody>
          <a:bodyPr vert="horz" lIns="96606" tIns="48303" rIns="96606" bIns="48303" rtlCol="0"/>
          <a:lstStyle>
            <a:lvl1pPr algn="r">
              <a:defRPr sz="1300"/>
            </a:lvl1pPr>
          </a:lstStyle>
          <a:p>
            <a:fld id="{AFA57ABA-3E70-43D2-9AC4-BB044E3696EF}" type="datetimeFigureOut">
              <a:rPr lang="de-DE" smtClean="0"/>
              <a:t>29.09.2020</a:t>
            </a:fld>
            <a:endParaRPr lang="de-DE"/>
          </a:p>
        </p:txBody>
      </p:sp>
      <p:sp>
        <p:nvSpPr>
          <p:cNvPr id="4" name="Folienbildplatzhalter 3"/>
          <p:cNvSpPr>
            <a:spLocks noGrp="1" noRot="1" noChangeAspect="1"/>
          </p:cNvSpPr>
          <p:nvPr>
            <p:ph type="sldImg" idx="2"/>
          </p:nvPr>
        </p:nvSpPr>
        <p:spPr>
          <a:xfrm>
            <a:off x="2941638" y="860425"/>
            <a:ext cx="4135437" cy="2325688"/>
          </a:xfrm>
          <a:prstGeom prst="rect">
            <a:avLst/>
          </a:prstGeom>
          <a:noFill/>
          <a:ln w="12700">
            <a:solidFill>
              <a:prstClr val="black"/>
            </a:solidFill>
          </a:ln>
        </p:spPr>
        <p:txBody>
          <a:bodyPr vert="horz" lIns="96606" tIns="48303" rIns="96606" bIns="48303" rtlCol="0" anchor="ctr"/>
          <a:lstStyle/>
          <a:p>
            <a:endParaRPr lang="de-DE"/>
          </a:p>
        </p:txBody>
      </p:sp>
      <p:sp>
        <p:nvSpPr>
          <p:cNvPr id="5" name="Notizenplatzhalter 4"/>
          <p:cNvSpPr>
            <a:spLocks noGrp="1"/>
          </p:cNvSpPr>
          <p:nvPr>
            <p:ph type="body" sz="quarter" idx="3"/>
          </p:nvPr>
        </p:nvSpPr>
        <p:spPr>
          <a:xfrm>
            <a:off x="1001872" y="3314928"/>
            <a:ext cx="8014970" cy="2712215"/>
          </a:xfrm>
          <a:prstGeom prst="rect">
            <a:avLst/>
          </a:prstGeom>
        </p:spPr>
        <p:txBody>
          <a:bodyPr vert="horz" lIns="96606" tIns="48303" rIns="96606" bIns="48303"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6542560"/>
            <a:ext cx="4341442" cy="345603"/>
          </a:xfrm>
          <a:prstGeom prst="rect">
            <a:avLst/>
          </a:prstGeom>
        </p:spPr>
        <p:txBody>
          <a:bodyPr vert="horz" lIns="96606" tIns="48303" rIns="96606" bIns="48303" rtlCol="0" anchor="b"/>
          <a:lstStyle>
            <a:lvl1pPr algn="l">
              <a:defRPr sz="1300"/>
            </a:lvl1pPr>
          </a:lstStyle>
          <a:p>
            <a:endParaRPr lang="de-DE"/>
          </a:p>
        </p:txBody>
      </p:sp>
      <p:sp>
        <p:nvSpPr>
          <p:cNvPr id="7" name="Foliennummernplatzhalter 6"/>
          <p:cNvSpPr>
            <a:spLocks noGrp="1"/>
          </p:cNvSpPr>
          <p:nvPr>
            <p:ph type="sldNum" sz="quarter" idx="5"/>
          </p:nvPr>
        </p:nvSpPr>
        <p:spPr>
          <a:xfrm>
            <a:off x="5674952" y="6542560"/>
            <a:ext cx="4341442" cy="345603"/>
          </a:xfrm>
          <a:prstGeom prst="rect">
            <a:avLst/>
          </a:prstGeom>
        </p:spPr>
        <p:txBody>
          <a:bodyPr vert="horz" lIns="96606" tIns="48303" rIns="96606" bIns="48303" rtlCol="0" anchor="b"/>
          <a:lstStyle>
            <a:lvl1pPr algn="r">
              <a:defRPr sz="1300"/>
            </a:lvl1pPr>
          </a:lstStyle>
          <a:p>
            <a:fld id="{8AA4410C-AD68-4C5A-8076-D07C452C3CC8}" type="slidenum">
              <a:rPr lang="de-DE" smtClean="0"/>
              <a:t>‹Nr.›</a:t>
            </a:fld>
            <a:endParaRPr lang="de-DE"/>
          </a:p>
        </p:txBody>
      </p:sp>
    </p:spTree>
    <p:extLst>
      <p:ext uri="{BB962C8B-B14F-4D97-AF65-F5344CB8AC3E}">
        <p14:creationId xmlns:p14="http://schemas.microsoft.com/office/powerpoint/2010/main" val="1697935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A712A6EF-E9E5-430D-92B2-58AE4FDAE170}" type="datetime1">
              <a:rPr lang="de-DE" smtClean="0"/>
              <a:t>29.09.2020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FACCB9E-968F-46FE-ACA9-E7C422259404}" type="slidenum">
              <a:rPr lang="de-DE" smtClean="0"/>
              <a:t>‹Nr.›</a:t>
            </a:fld>
            <a:endParaRPr lang="de-DE"/>
          </a:p>
        </p:txBody>
      </p:sp>
    </p:spTree>
    <p:extLst>
      <p:ext uri="{BB962C8B-B14F-4D97-AF65-F5344CB8AC3E}">
        <p14:creationId xmlns:p14="http://schemas.microsoft.com/office/powerpoint/2010/main" val="2571404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A298210D-04BF-4B3C-A4C5-1BB61FD9FF2E}" type="datetime1">
              <a:rPr lang="de-DE" smtClean="0"/>
              <a:t>29.09.2020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FACCB9E-968F-46FE-ACA9-E7C422259404}" type="slidenum">
              <a:rPr lang="de-DE" smtClean="0"/>
              <a:t>‹Nr.›</a:t>
            </a:fld>
            <a:endParaRPr lang="de-DE"/>
          </a:p>
        </p:txBody>
      </p:sp>
    </p:spTree>
    <p:extLst>
      <p:ext uri="{BB962C8B-B14F-4D97-AF65-F5344CB8AC3E}">
        <p14:creationId xmlns:p14="http://schemas.microsoft.com/office/powerpoint/2010/main" val="365936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071B8DA3-3484-4B24-8529-AAE8B1ACF80F}" type="datetime1">
              <a:rPr lang="de-DE" smtClean="0"/>
              <a:t>29.09.2020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FACCB9E-968F-46FE-ACA9-E7C422259404}" type="slidenum">
              <a:rPr lang="de-DE" smtClean="0"/>
              <a:t>‹Nr.›</a:t>
            </a:fld>
            <a:endParaRPr lang="de-DE"/>
          </a:p>
        </p:txBody>
      </p:sp>
    </p:spTree>
    <p:extLst>
      <p:ext uri="{BB962C8B-B14F-4D97-AF65-F5344CB8AC3E}">
        <p14:creationId xmlns:p14="http://schemas.microsoft.com/office/powerpoint/2010/main" val="558290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CD08A569-C98C-430F-9FB7-4AEF9F85ECAA}" type="datetime1">
              <a:rPr lang="de-DE" smtClean="0"/>
              <a:t>29.09.2020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FACCB9E-968F-46FE-ACA9-E7C422259404}" type="slidenum">
              <a:rPr lang="de-DE" smtClean="0"/>
              <a:t>‹Nr.›</a:t>
            </a:fld>
            <a:endParaRPr lang="de-DE"/>
          </a:p>
        </p:txBody>
      </p:sp>
    </p:spTree>
    <p:extLst>
      <p:ext uri="{BB962C8B-B14F-4D97-AF65-F5344CB8AC3E}">
        <p14:creationId xmlns:p14="http://schemas.microsoft.com/office/powerpoint/2010/main" val="770462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1A13444E-300E-4DAC-897F-10150CD25A44}" type="datetime1">
              <a:rPr lang="de-DE" smtClean="0"/>
              <a:t>29.09.2020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FACCB9E-968F-46FE-ACA9-E7C422259404}" type="slidenum">
              <a:rPr lang="de-DE" smtClean="0"/>
              <a:t>‹Nr.›</a:t>
            </a:fld>
            <a:endParaRPr lang="de-DE"/>
          </a:p>
        </p:txBody>
      </p:sp>
    </p:spTree>
    <p:extLst>
      <p:ext uri="{BB962C8B-B14F-4D97-AF65-F5344CB8AC3E}">
        <p14:creationId xmlns:p14="http://schemas.microsoft.com/office/powerpoint/2010/main" val="153903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F401CB47-A2FA-4859-BA9F-9625600E880C}" type="datetime1">
              <a:rPr lang="de-DE" smtClean="0"/>
              <a:t>29.09.2020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FACCB9E-968F-46FE-ACA9-E7C422259404}" type="slidenum">
              <a:rPr lang="de-DE" smtClean="0"/>
              <a:t>‹Nr.›</a:t>
            </a:fld>
            <a:endParaRPr lang="de-DE"/>
          </a:p>
        </p:txBody>
      </p:sp>
    </p:spTree>
    <p:extLst>
      <p:ext uri="{BB962C8B-B14F-4D97-AF65-F5344CB8AC3E}">
        <p14:creationId xmlns:p14="http://schemas.microsoft.com/office/powerpoint/2010/main" val="2167688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16917556-6C91-4769-85E2-218BDB1922C4}" type="datetime1">
              <a:rPr lang="de-DE" smtClean="0"/>
              <a:t>29.09.2020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FACCB9E-968F-46FE-ACA9-E7C422259404}" type="slidenum">
              <a:rPr lang="de-DE" smtClean="0"/>
              <a:t>‹Nr.›</a:t>
            </a:fld>
            <a:endParaRPr lang="de-DE"/>
          </a:p>
        </p:txBody>
      </p:sp>
    </p:spTree>
    <p:extLst>
      <p:ext uri="{BB962C8B-B14F-4D97-AF65-F5344CB8AC3E}">
        <p14:creationId xmlns:p14="http://schemas.microsoft.com/office/powerpoint/2010/main" val="3171106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F3B1D7D0-8026-448E-8D5E-AFDD61770842}" type="datetime1">
              <a:rPr lang="de-DE" smtClean="0"/>
              <a:t>29.09.2020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FACCB9E-968F-46FE-ACA9-E7C422259404}" type="slidenum">
              <a:rPr lang="de-DE" smtClean="0"/>
              <a:t>‹Nr.›</a:t>
            </a:fld>
            <a:endParaRPr lang="de-DE"/>
          </a:p>
        </p:txBody>
      </p:sp>
    </p:spTree>
    <p:extLst>
      <p:ext uri="{BB962C8B-B14F-4D97-AF65-F5344CB8AC3E}">
        <p14:creationId xmlns:p14="http://schemas.microsoft.com/office/powerpoint/2010/main" val="305042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7579E22-2265-41DF-8887-68AD8765A680}" type="datetime1">
              <a:rPr lang="de-DE" smtClean="0"/>
              <a:t>29.09.2020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FACCB9E-968F-46FE-ACA9-E7C422259404}" type="slidenum">
              <a:rPr lang="de-DE" smtClean="0"/>
              <a:t>‹Nr.›</a:t>
            </a:fld>
            <a:endParaRPr lang="de-DE"/>
          </a:p>
        </p:txBody>
      </p:sp>
    </p:spTree>
    <p:extLst>
      <p:ext uri="{BB962C8B-B14F-4D97-AF65-F5344CB8AC3E}">
        <p14:creationId xmlns:p14="http://schemas.microsoft.com/office/powerpoint/2010/main" val="3318162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509FDD6D-EABF-4EDD-9198-A015D9241649}" type="datetime1">
              <a:rPr lang="de-DE" smtClean="0"/>
              <a:t>29.09.2020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FACCB9E-968F-46FE-ACA9-E7C422259404}" type="slidenum">
              <a:rPr lang="de-DE" smtClean="0"/>
              <a:t>‹Nr.›</a:t>
            </a:fld>
            <a:endParaRPr lang="de-DE"/>
          </a:p>
        </p:txBody>
      </p:sp>
    </p:spTree>
    <p:extLst>
      <p:ext uri="{BB962C8B-B14F-4D97-AF65-F5344CB8AC3E}">
        <p14:creationId xmlns:p14="http://schemas.microsoft.com/office/powerpoint/2010/main" val="261724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EF83531C-D4E6-4E29-81DF-88F6B3FA359F}" type="datetime1">
              <a:rPr lang="de-DE" smtClean="0"/>
              <a:t>29.09.2020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FACCB9E-968F-46FE-ACA9-E7C422259404}" type="slidenum">
              <a:rPr lang="de-DE" smtClean="0"/>
              <a:t>‹Nr.›</a:t>
            </a:fld>
            <a:endParaRPr lang="de-DE"/>
          </a:p>
        </p:txBody>
      </p:sp>
    </p:spTree>
    <p:extLst>
      <p:ext uri="{BB962C8B-B14F-4D97-AF65-F5344CB8AC3E}">
        <p14:creationId xmlns:p14="http://schemas.microsoft.com/office/powerpoint/2010/main" val="2099329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0D2152-0E73-4AEB-9BDD-A0162730199F}" type="datetime1">
              <a:rPr lang="de-DE" smtClean="0"/>
              <a:t>29.09.2020</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CCB9E-968F-46FE-ACA9-E7C422259404}" type="slidenum">
              <a:rPr lang="de-DE" smtClean="0"/>
              <a:t>‹Nr.›</a:t>
            </a:fld>
            <a:endParaRPr lang="de-DE"/>
          </a:p>
        </p:txBody>
      </p:sp>
    </p:spTree>
    <p:extLst>
      <p:ext uri="{BB962C8B-B14F-4D97-AF65-F5344CB8AC3E}">
        <p14:creationId xmlns:p14="http://schemas.microsoft.com/office/powerpoint/2010/main" val="847494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5435" y="5938455"/>
            <a:ext cx="1996966" cy="571500"/>
          </a:xfrm>
          <a:prstGeom prst="rect">
            <a:avLst/>
          </a:prstGeom>
        </p:spPr>
      </p:pic>
      <p:sp>
        <p:nvSpPr>
          <p:cNvPr id="13" name="Textfeld 12"/>
          <p:cNvSpPr txBox="1"/>
          <p:nvPr/>
        </p:nvSpPr>
        <p:spPr>
          <a:xfrm>
            <a:off x="1303283" y="1208690"/>
            <a:ext cx="9063507" cy="2862322"/>
          </a:xfrm>
          <a:prstGeom prst="rect">
            <a:avLst/>
          </a:prstGeom>
          <a:noFill/>
        </p:spPr>
        <p:txBody>
          <a:bodyPr wrap="none" rtlCol="0">
            <a:spAutoFit/>
          </a:bodyPr>
          <a:lstStyle/>
          <a:p>
            <a:r>
              <a:rPr lang="de-DE" sz="3600" dirty="0"/>
              <a:t>BAG Bildungspolitik</a:t>
            </a:r>
          </a:p>
          <a:p>
            <a:r>
              <a:rPr lang="de-DE" sz="3600" dirty="0"/>
              <a:t>Plenumsberatung </a:t>
            </a:r>
            <a:r>
              <a:rPr lang="de-DE" sz="3600"/>
              <a:t>am 05.09.2020 </a:t>
            </a:r>
            <a:r>
              <a:rPr lang="de-DE" sz="3600" dirty="0"/>
              <a:t>in Berlin</a:t>
            </a:r>
          </a:p>
          <a:p>
            <a:endParaRPr lang="de-DE" dirty="0"/>
          </a:p>
          <a:p>
            <a:endParaRPr lang="de-DE" dirty="0"/>
          </a:p>
          <a:p>
            <a:endParaRPr lang="de-DE" dirty="0"/>
          </a:p>
          <a:p>
            <a:r>
              <a:rPr lang="de-DE" sz="3600" b="1" dirty="0"/>
              <a:t>Bildung nach Corona – Ein Diskussionsangebot</a:t>
            </a:r>
          </a:p>
          <a:p>
            <a:r>
              <a:rPr lang="de-DE" dirty="0"/>
              <a:t>Von Rosemarie Hein</a:t>
            </a:r>
          </a:p>
        </p:txBody>
      </p:sp>
      <p:sp>
        <p:nvSpPr>
          <p:cNvPr id="16" name="Foliennummernplatzhalter 15"/>
          <p:cNvSpPr>
            <a:spLocks noGrp="1"/>
          </p:cNvSpPr>
          <p:nvPr>
            <p:ph type="sldNum" sz="quarter" idx="12"/>
          </p:nvPr>
        </p:nvSpPr>
        <p:spPr/>
        <p:txBody>
          <a:bodyPr/>
          <a:lstStyle/>
          <a:p>
            <a:fld id="{6FACCB9E-968F-46FE-ACA9-E7C422259404}" type="slidenum">
              <a:rPr lang="de-DE" smtClean="0"/>
              <a:t>1</a:t>
            </a:fld>
            <a:endParaRPr lang="de-DE"/>
          </a:p>
        </p:txBody>
      </p:sp>
    </p:spTree>
    <p:extLst>
      <p:ext uri="{BB962C8B-B14F-4D97-AF65-F5344CB8AC3E}">
        <p14:creationId xmlns:p14="http://schemas.microsoft.com/office/powerpoint/2010/main" val="293312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75635"/>
            <a:ext cx="10515600" cy="1325563"/>
          </a:xfrm>
        </p:spPr>
        <p:txBody>
          <a:bodyPr/>
          <a:lstStyle/>
          <a:p>
            <a:r>
              <a:rPr lang="de-DE" dirty="0"/>
              <a:t>Bildung nach Corona</a:t>
            </a:r>
          </a:p>
        </p:txBody>
      </p:sp>
      <p:sp>
        <p:nvSpPr>
          <p:cNvPr id="5" name="Inhaltsplatzhalter 4"/>
          <p:cNvSpPr>
            <a:spLocks noGrp="1"/>
          </p:cNvSpPr>
          <p:nvPr>
            <p:ph idx="1"/>
          </p:nvPr>
        </p:nvSpPr>
        <p:spPr/>
        <p:txBody>
          <a:bodyPr>
            <a:normAutofit/>
          </a:bodyPr>
          <a:lstStyle/>
          <a:p>
            <a:pPr marL="0" indent="0">
              <a:buNone/>
            </a:pPr>
            <a:r>
              <a:rPr lang="de-DE" b="1" dirty="0"/>
              <a:t>Einige zentrale Forderungen:</a:t>
            </a:r>
          </a:p>
          <a:p>
            <a:r>
              <a:rPr lang="de-DE" dirty="0"/>
              <a:t>Schule braucht Fachkräfte!</a:t>
            </a:r>
          </a:p>
          <a:p>
            <a:r>
              <a:rPr lang="de-DE" dirty="0"/>
              <a:t>Lehrende und Lernende brauchen kleine Lerngruppen für Teamarbeit und </a:t>
            </a:r>
            <a:r>
              <a:rPr lang="de-DE" dirty="0" err="1"/>
              <a:t>kollaboratives</a:t>
            </a:r>
            <a:r>
              <a:rPr lang="de-DE" dirty="0"/>
              <a:t> Lernen. </a:t>
            </a:r>
          </a:p>
          <a:p>
            <a:r>
              <a:rPr lang="de-DE" dirty="0"/>
              <a:t>Bildung braucht Räume. Schulen anders konzipieren für inklusives Lernen.</a:t>
            </a:r>
          </a:p>
          <a:p>
            <a:r>
              <a:rPr lang="de-DE" dirty="0"/>
              <a:t>Außerschulische Lernorte erschließen (Infrastruktur und Mobilität).</a:t>
            </a:r>
          </a:p>
          <a:p>
            <a:r>
              <a:rPr lang="de-DE" dirty="0"/>
              <a:t>Nicht mehr Lernen im Gleichschritt, Vergleichbares lernen aber nicht unbedingt dasselbe.</a:t>
            </a:r>
          </a:p>
          <a:p>
            <a:endParaRPr lang="de-DE" b="1" dirty="0"/>
          </a:p>
        </p:txBody>
      </p:sp>
      <p:pic>
        <p:nvPicPr>
          <p:cNvPr id="7" name="Grafik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9007" y="6026150"/>
            <a:ext cx="1996966" cy="571500"/>
          </a:xfrm>
          <a:prstGeom prst="rect">
            <a:avLst/>
          </a:prstGeom>
        </p:spPr>
      </p:pic>
      <p:sp>
        <p:nvSpPr>
          <p:cNvPr id="8" name="Foliennummernplatzhalter 7"/>
          <p:cNvSpPr>
            <a:spLocks noGrp="1"/>
          </p:cNvSpPr>
          <p:nvPr>
            <p:ph type="sldNum" sz="quarter" idx="12"/>
          </p:nvPr>
        </p:nvSpPr>
        <p:spPr/>
        <p:txBody>
          <a:bodyPr/>
          <a:lstStyle/>
          <a:p>
            <a:fld id="{6FACCB9E-968F-46FE-ACA9-E7C422259404}" type="slidenum">
              <a:rPr lang="de-DE" smtClean="0"/>
              <a:t>10</a:t>
            </a:fld>
            <a:endParaRPr lang="de-DE"/>
          </a:p>
        </p:txBody>
      </p:sp>
    </p:spTree>
    <p:extLst>
      <p:ext uri="{BB962C8B-B14F-4D97-AF65-F5344CB8AC3E}">
        <p14:creationId xmlns:p14="http://schemas.microsoft.com/office/powerpoint/2010/main" val="220879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Bildung nach Corona</a:t>
            </a:r>
          </a:p>
        </p:txBody>
      </p:sp>
      <p:sp>
        <p:nvSpPr>
          <p:cNvPr id="5" name="Inhaltsplatzhalter 4"/>
          <p:cNvSpPr>
            <a:spLocks noGrp="1"/>
          </p:cNvSpPr>
          <p:nvPr>
            <p:ph idx="1"/>
          </p:nvPr>
        </p:nvSpPr>
        <p:spPr>
          <a:xfrm>
            <a:off x="743607" y="1436742"/>
            <a:ext cx="10515600" cy="4711809"/>
          </a:xfrm>
        </p:spPr>
        <p:txBody>
          <a:bodyPr>
            <a:normAutofit fontScale="92500" lnSpcReduction="10000"/>
          </a:bodyPr>
          <a:lstStyle/>
          <a:p>
            <a:pPr marL="0" indent="0">
              <a:buNone/>
            </a:pPr>
            <a:r>
              <a:rPr lang="de-DE" dirty="0"/>
              <a:t>Bei Humboldt anknüpfen heißt </a:t>
            </a:r>
            <a:r>
              <a:rPr lang="de-DE" b="1" dirty="0"/>
              <a:t>nicht</a:t>
            </a:r>
            <a:r>
              <a:rPr lang="de-DE" dirty="0"/>
              <a:t> einen festen Wissenskanon zugrunde zu legen. Vielmehr Humboldt als Prinzip verstehen:</a:t>
            </a:r>
          </a:p>
          <a:p>
            <a:pPr marL="0" indent="0">
              <a:buNone/>
            </a:pPr>
            <a:r>
              <a:rPr lang="de-DE" i="1" dirty="0"/>
              <a:t>„Es gibt schlechterdings gewisse Kenntnisse, die allgemein sein müssen, und noch mehr eine gewisse Bildung der Gesinnung und des Charakters, die keinem fehlen darf. Jeder ist offenbar nur dann ein guter Handwerker, Kaufmann, Soldat und Geschäftsmann, wenn er an sich und ohne Hinsicht auf seinen besonderen Beruf ein guter, anständiger, seinem Stande nach aufgeklärter Mensch und Bürger ist. Gibt ihm der Schulunterricht, was hierfür erforderlich ist, so erwirbt er die besondere Fähigkeit seines Berufs nachher so leicht und behält immer die Freiheit, wie im Leben so oft geschieht, von einem zum anderen überzugehen.“</a:t>
            </a:r>
          </a:p>
          <a:p>
            <a:pPr marL="0" indent="0">
              <a:buNone/>
            </a:pPr>
            <a:endParaRPr lang="de-DE" sz="1900" dirty="0"/>
          </a:p>
          <a:p>
            <a:pPr marL="0" indent="0">
              <a:buNone/>
            </a:pPr>
            <a:r>
              <a:rPr lang="de-DE" sz="1900" dirty="0"/>
              <a:t>W. v. Humboldt: Bericht an König Friedrich Wilhelm III. Zitiert nach DAS HUMBOLDTSCHE BILDUNGSIDEAL von Andreas Beck 2015, Uni Koblenz, Internet.</a:t>
            </a:r>
            <a:endParaRPr lang="de-DE" sz="1900" i="1" dirty="0"/>
          </a:p>
        </p:txBody>
      </p:sp>
      <p:pic>
        <p:nvPicPr>
          <p:cNvPr id="7" name="Grafik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9007" y="6026150"/>
            <a:ext cx="1996966" cy="571500"/>
          </a:xfrm>
          <a:prstGeom prst="rect">
            <a:avLst/>
          </a:prstGeom>
        </p:spPr>
      </p:pic>
      <p:sp>
        <p:nvSpPr>
          <p:cNvPr id="8" name="Foliennummernplatzhalter 7"/>
          <p:cNvSpPr>
            <a:spLocks noGrp="1"/>
          </p:cNvSpPr>
          <p:nvPr>
            <p:ph type="sldNum" sz="quarter" idx="12"/>
          </p:nvPr>
        </p:nvSpPr>
        <p:spPr/>
        <p:txBody>
          <a:bodyPr/>
          <a:lstStyle/>
          <a:p>
            <a:fld id="{6FACCB9E-968F-46FE-ACA9-E7C422259404}" type="slidenum">
              <a:rPr lang="de-DE" smtClean="0"/>
              <a:t>11</a:t>
            </a:fld>
            <a:endParaRPr lang="de-DE"/>
          </a:p>
        </p:txBody>
      </p:sp>
    </p:spTree>
    <p:extLst>
      <p:ext uri="{BB962C8B-B14F-4D97-AF65-F5344CB8AC3E}">
        <p14:creationId xmlns:p14="http://schemas.microsoft.com/office/powerpoint/2010/main" val="4294344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Bildung nach Corona</a:t>
            </a:r>
          </a:p>
        </p:txBody>
      </p:sp>
      <p:sp>
        <p:nvSpPr>
          <p:cNvPr id="5" name="Inhaltsplatzhalter 4"/>
          <p:cNvSpPr>
            <a:spLocks noGrp="1"/>
          </p:cNvSpPr>
          <p:nvPr>
            <p:ph idx="1"/>
          </p:nvPr>
        </p:nvSpPr>
        <p:spPr/>
        <p:txBody>
          <a:bodyPr/>
          <a:lstStyle/>
          <a:p>
            <a:pPr marL="0" indent="0">
              <a:buNone/>
            </a:pPr>
            <a:r>
              <a:rPr lang="de-DE" b="1" dirty="0"/>
              <a:t>Was könnte Allgemeinbildung heute sein</a:t>
            </a:r>
            <a:r>
              <a:rPr lang="de-DE" dirty="0"/>
              <a:t>?</a:t>
            </a:r>
          </a:p>
          <a:p>
            <a:pPr lvl="0"/>
            <a:r>
              <a:rPr lang="de-DE" dirty="0"/>
              <a:t>Solide Grundbildung (Kulturtechniken, Werteverständnis, Weltverständnis)</a:t>
            </a:r>
          </a:p>
          <a:p>
            <a:pPr lvl="0"/>
            <a:r>
              <a:rPr lang="de-DE" dirty="0"/>
              <a:t>Exemplarisches Lernen</a:t>
            </a:r>
          </a:p>
          <a:p>
            <a:pPr lvl="0"/>
            <a:r>
              <a:rPr lang="de-DE" dirty="0"/>
              <a:t>Lernen im Team, Kooperation, Kollaboration</a:t>
            </a:r>
          </a:p>
          <a:p>
            <a:pPr lvl="0"/>
            <a:r>
              <a:rPr lang="de-DE" dirty="0"/>
              <a:t>Lernen durch Neugier</a:t>
            </a:r>
          </a:p>
          <a:p>
            <a:pPr lvl="0"/>
            <a:r>
              <a:rPr lang="de-DE" dirty="0"/>
              <a:t>Lernen an </a:t>
            </a:r>
            <a:r>
              <a:rPr lang="de-DE" dirty="0" err="1"/>
              <a:t>epochaltypischen</a:t>
            </a:r>
            <a:r>
              <a:rPr lang="de-DE" dirty="0"/>
              <a:t> Schlüsselproblemen (Klafki)</a:t>
            </a:r>
          </a:p>
          <a:p>
            <a:pPr marL="0" indent="0">
              <a:buNone/>
            </a:pPr>
            <a:endParaRPr lang="de-DE" dirty="0"/>
          </a:p>
        </p:txBody>
      </p:sp>
      <p:pic>
        <p:nvPicPr>
          <p:cNvPr id="8" name="Grafik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9007" y="6026150"/>
            <a:ext cx="1996966" cy="571500"/>
          </a:xfrm>
          <a:prstGeom prst="rect">
            <a:avLst/>
          </a:prstGeom>
        </p:spPr>
      </p:pic>
      <p:sp>
        <p:nvSpPr>
          <p:cNvPr id="9" name="Foliennummernplatzhalter 8"/>
          <p:cNvSpPr>
            <a:spLocks noGrp="1"/>
          </p:cNvSpPr>
          <p:nvPr>
            <p:ph type="sldNum" sz="quarter" idx="12"/>
          </p:nvPr>
        </p:nvSpPr>
        <p:spPr/>
        <p:txBody>
          <a:bodyPr/>
          <a:lstStyle/>
          <a:p>
            <a:fld id="{6FACCB9E-968F-46FE-ACA9-E7C422259404}" type="slidenum">
              <a:rPr lang="de-DE" smtClean="0"/>
              <a:t>12</a:t>
            </a:fld>
            <a:endParaRPr lang="de-DE"/>
          </a:p>
        </p:txBody>
      </p:sp>
    </p:spTree>
    <p:extLst>
      <p:ext uri="{BB962C8B-B14F-4D97-AF65-F5344CB8AC3E}">
        <p14:creationId xmlns:p14="http://schemas.microsoft.com/office/powerpoint/2010/main" val="3441376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Bildung nach Corona</a:t>
            </a:r>
          </a:p>
        </p:txBody>
      </p:sp>
      <p:sp>
        <p:nvSpPr>
          <p:cNvPr id="5" name="Inhaltsplatzhalter 4"/>
          <p:cNvSpPr>
            <a:spLocks noGrp="1"/>
          </p:cNvSpPr>
          <p:nvPr>
            <p:ph idx="1"/>
          </p:nvPr>
        </p:nvSpPr>
        <p:spPr/>
        <p:txBody>
          <a:bodyPr/>
          <a:lstStyle/>
          <a:p>
            <a:pPr marL="0" indent="0">
              <a:buNone/>
            </a:pPr>
            <a:r>
              <a:rPr lang="de-DE" b="1" dirty="0"/>
              <a:t>Einschub Klafki</a:t>
            </a:r>
            <a:endParaRPr lang="de-DE" dirty="0"/>
          </a:p>
          <a:p>
            <a:pPr marL="0" indent="0">
              <a:buNone/>
            </a:pPr>
            <a:r>
              <a:rPr lang="de-DE" dirty="0"/>
              <a:t>Zwei Dimensionen von Bildung: </a:t>
            </a:r>
          </a:p>
          <a:p>
            <a:pPr marL="514350" indent="-514350">
              <a:buAutoNum type="arabicPeriod"/>
            </a:pPr>
            <a:r>
              <a:rPr lang="de-DE" dirty="0"/>
              <a:t>persönlichkeits- und demokratieorientiert </a:t>
            </a:r>
          </a:p>
          <a:p>
            <a:pPr marL="514350" indent="-514350">
              <a:buAutoNum type="arabicPeriod"/>
            </a:pPr>
            <a:r>
              <a:rPr lang="de-DE" dirty="0"/>
              <a:t>drei inhaltliche Dimensionen der Allgemeinbildung</a:t>
            </a:r>
          </a:p>
          <a:p>
            <a:pPr marL="971550" lvl="1" indent="-514350">
              <a:buAutoNum type="arabicPeriod"/>
            </a:pPr>
            <a:r>
              <a:rPr lang="de-DE" dirty="0"/>
              <a:t>Bildung für alle</a:t>
            </a:r>
          </a:p>
          <a:p>
            <a:pPr marL="971550" lvl="1" indent="-514350">
              <a:buAutoNum type="arabicPeriod"/>
            </a:pPr>
            <a:r>
              <a:rPr lang="de-DE" dirty="0"/>
              <a:t>Bildung im Medium des Allgemeinen</a:t>
            </a:r>
          </a:p>
          <a:p>
            <a:pPr marL="971550" lvl="1" indent="-514350">
              <a:buAutoNum type="arabicPeriod"/>
            </a:pPr>
            <a:r>
              <a:rPr lang="de-DE" dirty="0"/>
              <a:t>Allseitige Bildung</a:t>
            </a:r>
          </a:p>
        </p:txBody>
      </p:sp>
      <p:pic>
        <p:nvPicPr>
          <p:cNvPr id="7" name="Grafik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9007" y="6026150"/>
            <a:ext cx="1996966" cy="571500"/>
          </a:xfrm>
          <a:prstGeom prst="rect">
            <a:avLst/>
          </a:prstGeom>
        </p:spPr>
      </p:pic>
      <p:sp>
        <p:nvSpPr>
          <p:cNvPr id="8" name="Foliennummernplatzhalter 7"/>
          <p:cNvSpPr>
            <a:spLocks noGrp="1"/>
          </p:cNvSpPr>
          <p:nvPr>
            <p:ph type="sldNum" sz="quarter" idx="12"/>
          </p:nvPr>
        </p:nvSpPr>
        <p:spPr/>
        <p:txBody>
          <a:bodyPr/>
          <a:lstStyle/>
          <a:p>
            <a:fld id="{6FACCB9E-968F-46FE-ACA9-E7C422259404}" type="slidenum">
              <a:rPr lang="de-DE" smtClean="0"/>
              <a:t>13</a:t>
            </a:fld>
            <a:endParaRPr lang="de-DE"/>
          </a:p>
        </p:txBody>
      </p:sp>
    </p:spTree>
    <p:extLst>
      <p:ext uri="{BB962C8B-B14F-4D97-AF65-F5344CB8AC3E}">
        <p14:creationId xmlns:p14="http://schemas.microsoft.com/office/powerpoint/2010/main" val="668817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Bildung nach Corona</a:t>
            </a:r>
          </a:p>
        </p:txBody>
      </p:sp>
      <p:sp>
        <p:nvSpPr>
          <p:cNvPr id="5" name="Inhaltsplatzhalter 4"/>
          <p:cNvSpPr>
            <a:spLocks noGrp="1"/>
          </p:cNvSpPr>
          <p:nvPr>
            <p:ph idx="1"/>
          </p:nvPr>
        </p:nvSpPr>
        <p:spPr/>
        <p:txBody>
          <a:bodyPr/>
          <a:lstStyle/>
          <a:p>
            <a:pPr marL="0" indent="0">
              <a:buNone/>
            </a:pPr>
            <a:r>
              <a:rPr lang="de-DE" b="1" dirty="0"/>
              <a:t>Sein Plädoyer: Das in Schule zu erwerbende Wissen an </a:t>
            </a:r>
            <a:r>
              <a:rPr lang="de-DE" b="1" dirty="0" err="1"/>
              <a:t>epochaltypischen</a:t>
            </a:r>
            <a:r>
              <a:rPr lang="de-DE" b="1" dirty="0"/>
              <a:t> Schlüsselproblemen zu orientieren, z.B.:</a:t>
            </a:r>
          </a:p>
          <a:p>
            <a:pPr lvl="0"/>
            <a:r>
              <a:rPr lang="de-DE" dirty="0"/>
              <a:t>Friedensfrage</a:t>
            </a:r>
          </a:p>
          <a:p>
            <a:pPr lvl="0"/>
            <a:r>
              <a:rPr lang="de-DE" dirty="0"/>
              <a:t>Umweltfrage</a:t>
            </a:r>
          </a:p>
          <a:p>
            <a:pPr lvl="0"/>
            <a:r>
              <a:rPr lang="de-DE" dirty="0"/>
              <a:t>gesellschaftliche produzierte Ungleichheit</a:t>
            </a:r>
          </a:p>
          <a:p>
            <a:pPr lvl="0"/>
            <a:r>
              <a:rPr lang="de-DE" dirty="0"/>
              <a:t>Gefahren und Möglichkeiten der Technik</a:t>
            </a:r>
          </a:p>
          <a:p>
            <a:pPr lvl="0"/>
            <a:r>
              <a:rPr lang="de-DE" dirty="0"/>
              <a:t>zwischenmenschliche Beziehungen…</a:t>
            </a:r>
          </a:p>
          <a:p>
            <a:pPr marL="0" indent="0">
              <a:buNone/>
            </a:pPr>
            <a:r>
              <a:rPr lang="de-DE" dirty="0"/>
              <a:t>Das soll an exemplarischen Beispielen und ausgehend von der Erfahrungswelt der Lernenden erarbeitet werden.</a:t>
            </a:r>
          </a:p>
          <a:p>
            <a:pPr marL="0" lvl="0" indent="0">
              <a:buNone/>
            </a:pPr>
            <a:endParaRPr lang="de-DE" dirty="0"/>
          </a:p>
          <a:p>
            <a:pPr marL="0" indent="0">
              <a:buNone/>
            </a:pPr>
            <a:endParaRPr lang="de-DE" dirty="0"/>
          </a:p>
          <a:p>
            <a:endParaRPr lang="de-DE" dirty="0"/>
          </a:p>
        </p:txBody>
      </p:sp>
      <p:pic>
        <p:nvPicPr>
          <p:cNvPr id="7" name="Grafik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9007" y="6026150"/>
            <a:ext cx="1996966" cy="571500"/>
          </a:xfrm>
          <a:prstGeom prst="rect">
            <a:avLst/>
          </a:prstGeom>
        </p:spPr>
      </p:pic>
      <p:sp>
        <p:nvSpPr>
          <p:cNvPr id="8" name="Foliennummernplatzhalter 7"/>
          <p:cNvSpPr>
            <a:spLocks noGrp="1"/>
          </p:cNvSpPr>
          <p:nvPr>
            <p:ph type="sldNum" sz="quarter" idx="12"/>
          </p:nvPr>
        </p:nvSpPr>
        <p:spPr/>
        <p:txBody>
          <a:bodyPr/>
          <a:lstStyle/>
          <a:p>
            <a:fld id="{6FACCB9E-968F-46FE-ACA9-E7C422259404}" type="slidenum">
              <a:rPr lang="de-DE" smtClean="0"/>
              <a:t>14</a:t>
            </a:fld>
            <a:endParaRPr lang="de-DE"/>
          </a:p>
        </p:txBody>
      </p:sp>
    </p:spTree>
    <p:extLst>
      <p:ext uri="{BB962C8B-B14F-4D97-AF65-F5344CB8AC3E}">
        <p14:creationId xmlns:p14="http://schemas.microsoft.com/office/powerpoint/2010/main" val="2580785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Bildung nach Corona</a:t>
            </a:r>
          </a:p>
        </p:txBody>
      </p:sp>
      <p:sp>
        <p:nvSpPr>
          <p:cNvPr id="3" name="Inhaltsplatzhalter 2"/>
          <p:cNvSpPr>
            <a:spLocks noGrp="1"/>
          </p:cNvSpPr>
          <p:nvPr>
            <p:ph idx="1"/>
          </p:nvPr>
        </p:nvSpPr>
        <p:spPr>
          <a:xfrm>
            <a:off x="838200" y="1499804"/>
            <a:ext cx="10515600" cy="4351338"/>
          </a:xfrm>
        </p:spPr>
        <p:txBody>
          <a:bodyPr>
            <a:normAutofit fontScale="77500" lnSpcReduction="20000"/>
          </a:bodyPr>
          <a:lstStyle/>
          <a:p>
            <a:pPr marL="0" indent="0">
              <a:buNone/>
            </a:pPr>
            <a:r>
              <a:rPr lang="de-DE" b="1" dirty="0"/>
              <a:t>Was kann das bedeuten?</a:t>
            </a:r>
          </a:p>
          <a:p>
            <a:r>
              <a:rPr lang="de-DE" dirty="0"/>
              <a:t>Keine einheitliche Stoff-Lehrpläne für alle, fächerübergreifendes Arbeiten jahrgangsübergreifendes Arbeiten.</a:t>
            </a:r>
          </a:p>
          <a:p>
            <a:r>
              <a:rPr lang="de-DE" dirty="0"/>
              <a:t>Kein Lernen im Gleichschritt, sondern an den Bedarfen der Lernenden ausgerichtet.</a:t>
            </a:r>
          </a:p>
          <a:p>
            <a:r>
              <a:rPr lang="de-DE" dirty="0"/>
              <a:t>Exemplarisches Lernen, Lernstrategien erwerben.</a:t>
            </a:r>
          </a:p>
          <a:p>
            <a:r>
              <a:rPr lang="de-DE" dirty="0"/>
              <a:t>Keine zentralen Prüfungen, Vertrauen auf die Professionalität der Lehrkräfte. Verantwortung der Einzelschule und den Lehrenden übertragen.</a:t>
            </a:r>
          </a:p>
          <a:p>
            <a:r>
              <a:rPr lang="de-DE" dirty="0"/>
              <a:t>Leidet dann die Vergleichbarkeit? Debatten der letzten Jahre zeigen, dass trotz Vergleichsarbeiten und einheitlicher Prüfungen keine wirkliche Vergleichbarkeit erreicht werden konnte.</a:t>
            </a:r>
          </a:p>
          <a:p>
            <a:r>
              <a:rPr lang="de-DE" dirty="0"/>
              <a:t>Dem Vertrauen in die Professionalität muss der Grundsatz folgen: Ein Abschluss ist ein Abschluss – er hat überall Gültigkeit. So kann man das übrigens noch in der KMK-Vereinbarung im §17(1) aus dem Jahre 1971 (1964) lesen.</a:t>
            </a:r>
          </a:p>
          <a:p>
            <a:pPr marL="0" indent="0">
              <a:buNone/>
            </a:pPr>
            <a:endParaRPr lang="de-DE" dirty="0"/>
          </a:p>
        </p:txBody>
      </p:sp>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9007" y="6026150"/>
            <a:ext cx="1996966" cy="571500"/>
          </a:xfrm>
          <a:prstGeom prst="rect">
            <a:avLst/>
          </a:prstGeom>
        </p:spPr>
      </p:pic>
      <p:sp>
        <p:nvSpPr>
          <p:cNvPr id="6" name="Foliennummernplatzhalter 5"/>
          <p:cNvSpPr>
            <a:spLocks noGrp="1"/>
          </p:cNvSpPr>
          <p:nvPr>
            <p:ph type="sldNum" sz="quarter" idx="12"/>
          </p:nvPr>
        </p:nvSpPr>
        <p:spPr/>
        <p:txBody>
          <a:bodyPr/>
          <a:lstStyle/>
          <a:p>
            <a:fld id="{6FACCB9E-968F-46FE-ACA9-E7C422259404}" type="slidenum">
              <a:rPr lang="de-DE" smtClean="0"/>
              <a:t>15</a:t>
            </a:fld>
            <a:endParaRPr lang="de-DE"/>
          </a:p>
        </p:txBody>
      </p:sp>
    </p:spTree>
    <p:extLst>
      <p:ext uri="{BB962C8B-B14F-4D97-AF65-F5344CB8AC3E}">
        <p14:creationId xmlns:p14="http://schemas.microsoft.com/office/powerpoint/2010/main" val="1081385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Bildung nach Corona</a:t>
            </a:r>
          </a:p>
        </p:txBody>
      </p:sp>
      <p:sp>
        <p:nvSpPr>
          <p:cNvPr id="3" name="Inhaltsplatzhalter 2"/>
          <p:cNvSpPr>
            <a:spLocks noGrp="1"/>
          </p:cNvSpPr>
          <p:nvPr>
            <p:ph idx="1"/>
          </p:nvPr>
        </p:nvSpPr>
        <p:spPr/>
        <p:txBody>
          <a:bodyPr>
            <a:normAutofit lnSpcReduction="10000"/>
          </a:bodyPr>
          <a:lstStyle/>
          <a:p>
            <a:pPr marL="0" indent="0">
              <a:buNone/>
            </a:pPr>
            <a:r>
              <a:rPr lang="de-DE" dirty="0"/>
              <a:t>Dass etwas </a:t>
            </a:r>
            <a:r>
              <a:rPr lang="de-DE" b="1" dirty="0"/>
              <a:t>im bestehenden System </a:t>
            </a:r>
            <a:r>
              <a:rPr lang="de-DE" dirty="0"/>
              <a:t>nicht geht, bedeutet nicht, dass es falsch ist. </a:t>
            </a:r>
          </a:p>
          <a:p>
            <a:pPr marL="0" indent="0">
              <a:buNone/>
            </a:pPr>
            <a:r>
              <a:rPr lang="de-DE" dirty="0"/>
              <a:t>Unsere Aufgabe muss es sein, im Interesse besserer, modernerer, nachhaltiger Bildung </a:t>
            </a:r>
            <a:r>
              <a:rPr lang="de-DE" b="1" dirty="0"/>
              <a:t>gegen den Mainstream </a:t>
            </a:r>
            <a:r>
              <a:rPr lang="de-DE" dirty="0"/>
              <a:t>zu schwimmen.</a:t>
            </a:r>
          </a:p>
          <a:p>
            <a:pPr marL="0" indent="0">
              <a:buNone/>
            </a:pPr>
            <a:r>
              <a:rPr lang="de-DE" dirty="0"/>
              <a:t>Dabei ist klar:</a:t>
            </a:r>
          </a:p>
          <a:p>
            <a:pPr marL="0" indent="0">
              <a:buNone/>
            </a:pPr>
            <a:r>
              <a:rPr lang="de-DE" dirty="0"/>
              <a:t>Ohne ein </a:t>
            </a:r>
            <a:r>
              <a:rPr lang="de-DE" b="1" dirty="0"/>
              <a:t>gesellschaftliches Umdenken </a:t>
            </a:r>
            <a:r>
              <a:rPr lang="de-DE" dirty="0"/>
              <a:t>wird es kein politisches Umdenken geben, bleiben die Schulen im Sumpf der Vergangenheit stecken.</a:t>
            </a:r>
          </a:p>
          <a:p>
            <a:pPr marL="0" indent="0">
              <a:buNone/>
            </a:pPr>
            <a:endParaRPr lang="de-DE" dirty="0"/>
          </a:p>
          <a:p>
            <a:pPr marL="0" indent="0">
              <a:buNone/>
            </a:pPr>
            <a:r>
              <a:rPr lang="de-DE" dirty="0"/>
              <a:t>Danke!</a:t>
            </a:r>
          </a:p>
        </p:txBody>
      </p:sp>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9007" y="6026150"/>
            <a:ext cx="1996966" cy="571500"/>
          </a:xfrm>
          <a:prstGeom prst="rect">
            <a:avLst/>
          </a:prstGeom>
        </p:spPr>
      </p:pic>
      <p:sp>
        <p:nvSpPr>
          <p:cNvPr id="6" name="Foliennummernplatzhalter 5"/>
          <p:cNvSpPr>
            <a:spLocks noGrp="1"/>
          </p:cNvSpPr>
          <p:nvPr>
            <p:ph type="sldNum" sz="quarter" idx="12"/>
          </p:nvPr>
        </p:nvSpPr>
        <p:spPr/>
        <p:txBody>
          <a:bodyPr/>
          <a:lstStyle/>
          <a:p>
            <a:fld id="{6FACCB9E-968F-46FE-ACA9-E7C422259404}" type="slidenum">
              <a:rPr lang="de-DE" smtClean="0"/>
              <a:t>16</a:t>
            </a:fld>
            <a:endParaRPr lang="de-DE"/>
          </a:p>
        </p:txBody>
      </p:sp>
    </p:spTree>
    <p:extLst>
      <p:ext uri="{BB962C8B-B14F-4D97-AF65-F5344CB8AC3E}">
        <p14:creationId xmlns:p14="http://schemas.microsoft.com/office/powerpoint/2010/main" val="1721456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01353" y="6026150"/>
            <a:ext cx="1996966" cy="571500"/>
          </a:xfrm>
          <a:prstGeom prst="rect">
            <a:avLst/>
          </a:prstGeom>
        </p:spPr>
      </p:pic>
      <p:sp>
        <p:nvSpPr>
          <p:cNvPr id="4" name="Titel 3"/>
          <p:cNvSpPr>
            <a:spLocks noGrp="1"/>
          </p:cNvSpPr>
          <p:nvPr>
            <p:ph type="title"/>
          </p:nvPr>
        </p:nvSpPr>
        <p:spPr/>
        <p:txBody>
          <a:bodyPr/>
          <a:lstStyle/>
          <a:p>
            <a:r>
              <a:rPr lang="de-DE" b="1" dirty="0"/>
              <a:t>Bildung nach Corona</a:t>
            </a:r>
          </a:p>
        </p:txBody>
      </p:sp>
      <p:sp>
        <p:nvSpPr>
          <p:cNvPr id="5" name="Inhaltsplatzhalter 4"/>
          <p:cNvSpPr>
            <a:spLocks noGrp="1"/>
          </p:cNvSpPr>
          <p:nvPr>
            <p:ph idx="1"/>
          </p:nvPr>
        </p:nvSpPr>
        <p:spPr/>
        <p:txBody>
          <a:bodyPr/>
          <a:lstStyle/>
          <a:p>
            <a:pPr marL="0" indent="0">
              <a:buNone/>
            </a:pPr>
            <a:r>
              <a:rPr lang="de-DE" i="1" dirty="0"/>
              <a:t>Andreas Schleicher, Welt 15.6.2020: </a:t>
            </a:r>
          </a:p>
          <a:p>
            <a:pPr marL="0" indent="0">
              <a:buNone/>
            </a:pPr>
            <a:r>
              <a:rPr lang="de-DE" i="1" dirty="0"/>
              <a:t>„Es darf nicht darum gehen, jetzt zurück in die Schulen von gestern zu gehen. Wir müssen in die Schulen von morgen.“ </a:t>
            </a:r>
          </a:p>
          <a:p>
            <a:pPr marL="0" indent="0">
              <a:buNone/>
            </a:pPr>
            <a:endParaRPr lang="de-DE" i="1" dirty="0"/>
          </a:p>
          <a:p>
            <a:pPr marL="0" indent="0">
              <a:buNone/>
            </a:pPr>
            <a:r>
              <a:rPr lang="de-DE" dirty="0"/>
              <a:t>Die Corona-Krise hat in der gesellschaftlichen Debatte zu erstaunlichen Einsichten geführt:</a:t>
            </a:r>
            <a:endParaRPr lang="de-DE" i="1" dirty="0"/>
          </a:p>
        </p:txBody>
      </p:sp>
      <p:sp>
        <p:nvSpPr>
          <p:cNvPr id="8" name="Foliennummernplatzhalter 7"/>
          <p:cNvSpPr>
            <a:spLocks noGrp="1"/>
          </p:cNvSpPr>
          <p:nvPr>
            <p:ph type="sldNum" sz="quarter" idx="12"/>
          </p:nvPr>
        </p:nvSpPr>
        <p:spPr/>
        <p:txBody>
          <a:bodyPr/>
          <a:lstStyle/>
          <a:p>
            <a:fld id="{6FACCB9E-968F-46FE-ACA9-E7C422259404}" type="slidenum">
              <a:rPr lang="de-DE" smtClean="0"/>
              <a:t>2</a:t>
            </a:fld>
            <a:endParaRPr lang="de-DE"/>
          </a:p>
        </p:txBody>
      </p:sp>
    </p:spTree>
    <p:extLst>
      <p:ext uri="{BB962C8B-B14F-4D97-AF65-F5344CB8AC3E}">
        <p14:creationId xmlns:p14="http://schemas.microsoft.com/office/powerpoint/2010/main" val="3135696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Bildung nach Corona</a:t>
            </a:r>
            <a:endParaRPr lang="de-DE" dirty="0"/>
          </a:p>
        </p:txBody>
      </p:sp>
      <p:sp>
        <p:nvSpPr>
          <p:cNvPr id="3" name="Inhaltsplatzhalter 2"/>
          <p:cNvSpPr>
            <a:spLocks noGrp="1"/>
          </p:cNvSpPr>
          <p:nvPr>
            <p:ph idx="1"/>
          </p:nvPr>
        </p:nvSpPr>
        <p:spPr>
          <a:xfrm>
            <a:off x="838200" y="1460500"/>
            <a:ext cx="10515600" cy="4895850"/>
          </a:xfrm>
        </p:spPr>
        <p:txBody>
          <a:bodyPr>
            <a:normAutofit fontScale="92500" lnSpcReduction="10000"/>
          </a:bodyPr>
          <a:lstStyle/>
          <a:p>
            <a:r>
              <a:rPr lang="de-DE" dirty="0"/>
              <a:t>Die Akzeptanz frühkindlicher Bildung und Betreuung </a:t>
            </a:r>
          </a:p>
          <a:p>
            <a:r>
              <a:rPr lang="de-DE" dirty="0"/>
              <a:t>Die Anerkennung der Professionalität der Arbeit in Kitas, Schulen und Horten</a:t>
            </a:r>
          </a:p>
          <a:p>
            <a:r>
              <a:rPr lang="de-DE" dirty="0"/>
              <a:t>Das Arbeiten in kleinen Lerngruppen</a:t>
            </a:r>
          </a:p>
          <a:p>
            <a:r>
              <a:rPr lang="de-DE" dirty="0"/>
              <a:t>Der Wert von Präsenzunterricht </a:t>
            </a:r>
          </a:p>
          <a:p>
            <a:r>
              <a:rPr lang="de-DE" dirty="0"/>
              <a:t>Die Notwendigkeit der Ausstattung mit digitalen Endgeräten</a:t>
            </a:r>
          </a:p>
          <a:p>
            <a:r>
              <a:rPr lang="de-DE" dirty="0"/>
              <a:t>WLAN an Schulen und technischer Support</a:t>
            </a:r>
          </a:p>
          <a:p>
            <a:r>
              <a:rPr lang="de-DE" dirty="0"/>
              <a:t>Ambivalenz digitaler Lernformen</a:t>
            </a:r>
          </a:p>
          <a:p>
            <a:r>
              <a:rPr lang="de-DE" dirty="0"/>
              <a:t>Weiterbildung Lehrkräfte und Methoden</a:t>
            </a:r>
          </a:p>
          <a:p>
            <a:r>
              <a:rPr lang="de-DE" dirty="0"/>
              <a:t>geeignete Lernbedingungen auch zu Hause für alle</a:t>
            </a:r>
          </a:p>
          <a:p>
            <a:r>
              <a:rPr lang="de-DE" dirty="0"/>
              <a:t>Baulicher Zustand von Schulen</a:t>
            </a:r>
          </a:p>
        </p:txBody>
      </p:sp>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56834" y="6070600"/>
            <a:ext cx="1996966" cy="571500"/>
          </a:xfrm>
          <a:prstGeom prst="rect">
            <a:avLst/>
          </a:prstGeom>
        </p:spPr>
      </p:pic>
      <p:sp>
        <p:nvSpPr>
          <p:cNvPr id="7" name="Foliennummernplatzhalter 6"/>
          <p:cNvSpPr>
            <a:spLocks noGrp="1"/>
          </p:cNvSpPr>
          <p:nvPr>
            <p:ph type="sldNum" sz="quarter" idx="12"/>
          </p:nvPr>
        </p:nvSpPr>
        <p:spPr/>
        <p:txBody>
          <a:bodyPr/>
          <a:lstStyle/>
          <a:p>
            <a:fld id="{6FACCB9E-968F-46FE-ACA9-E7C422259404}" type="slidenum">
              <a:rPr lang="de-DE" smtClean="0"/>
              <a:t>3</a:t>
            </a:fld>
            <a:endParaRPr lang="de-DE"/>
          </a:p>
        </p:txBody>
      </p:sp>
    </p:spTree>
    <p:extLst>
      <p:ext uri="{BB962C8B-B14F-4D97-AF65-F5344CB8AC3E}">
        <p14:creationId xmlns:p14="http://schemas.microsoft.com/office/powerpoint/2010/main" val="217041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Bildung nach Corona</a:t>
            </a:r>
            <a:endParaRPr lang="de-DE" dirty="0"/>
          </a:p>
        </p:txBody>
      </p:sp>
      <p:sp>
        <p:nvSpPr>
          <p:cNvPr id="3" name="Inhaltsplatzhalter 2"/>
          <p:cNvSpPr>
            <a:spLocks noGrp="1"/>
          </p:cNvSpPr>
          <p:nvPr>
            <p:ph idx="1"/>
          </p:nvPr>
        </p:nvSpPr>
        <p:spPr/>
        <p:txBody>
          <a:bodyPr/>
          <a:lstStyle/>
          <a:p>
            <a:pPr marL="0" indent="0">
              <a:buNone/>
            </a:pPr>
            <a:r>
              <a:rPr lang="de-DE" b="1" dirty="0"/>
              <a:t>Einig ist man sich in der Feststellung, dass die Schwächen des bundesdeutschen Schulsystems in der Krise besonders hervortreten. </a:t>
            </a:r>
            <a:endParaRPr lang="de-DE" dirty="0"/>
          </a:p>
          <a:p>
            <a:pPr marL="0" indent="0">
              <a:buNone/>
            </a:pPr>
            <a:endParaRPr lang="de-DE" b="1" dirty="0"/>
          </a:p>
          <a:p>
            <a:pPr marL="0" indent="0">
              <a:buNone/>
            </a:pPr>
            <a:r>
              <a:rPr lang="de-DE" b="1" dirty="0"/>
              <a:t>Die Pandemie wäre ein guter Anlass über Schule und Bildung neu nachzudenken. </a:t>
            </a:r>
          </a:p>
          <a:p>
            <a:pPr marL="0" indent="0">
              <a:buNone/>
            </a:pPr>
            <a:r>
              <a:rPr lang="de-DE" b="1" dirty="0"/>
              <a:t>Aber die Chance bleibt vertan.</a:t>
            </a:r>
          </a:p>
          <a:p>
            <a:pPr marL="0" indent="0">
              <a:buNone/>
            </a:pPr>
            <a:r>
              <a:rPr lang="de-DE" b="1" dirty="0"/>
              <a:t>Die Grundprobleme des Bildungssystems werden nicht angegangen.</a:t>
            </a:r>
          </a:p>
        </p:txBody>
      </p:sp>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5435" y="5740400"/>
            <a:ext cx="1996966" cy="571500"/>
          </a:xfrm>
          <a:prstGeom prst="rect">
            <a:avLst/>
          </a:prstGeom>
        </p:spPr>
      </p:pic>
      <p:sp>
        <p:nvSpPr>
          <p:cNvPr id="7" name="Foliennummernplatzhalter 6"/>
          <p:cNvSpPr>
            <a:spLocks noGrp="1"/>
          </p:cNvSpPr>
          <p:nvPr>
            <p:ph type="sldNum" sz="quarter" idx="12"/>
          </p:nvPr>
        </p:nvSpPr>
        <p:spPr/>
        <p:txBody>
          <a:bodyPr/>
          <a:lstStyle/>
          <a:p>
            <a:fld id="{6FACCB9E-968F-46FE-ACA9-E7C422259404}" type="slidenum">
              <a:rPr lang="de-DE" smtClean="0"/>
              <a:t>4</a:t>
            </a:fld>
            <a:endParaRPr lang="de-DE"/>
          </a:p>
        </p:txBody>
      </p:sp>
    </p:spTree>
    <p:extLst>
      <p:ext uri="{BB962C8B-B14F-4D97-AF65-F5344CB8AC3E}">
        <p14:creationId xmlns:p14="http://schemas.microsoft.com/office/powerpoint/2010/main" val="3912043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Bildung nach Corona</a:t>
            </a:r>
            <a:endParaRPr lang="de-DE" dirty="0"/>
          </a:p>
        </p:txBody>
      </p:sp>
      <p:sp>
        <p:nvSpPr>
          <p:cNvPr id="3" name="Inhaltsplatzhalter 2"/>
          <p:cNvSpPr>
            <a:spLocks noGrp="1"/>
          </p:cNvSpPr>
          <p:nvPr>
            <p:ph idx="1"/>
          </p:nvPr>
        </p:nvSpPr>
        <p:spPr>
          <a:xfrm>
            <a:off x="838200" y="1405211"/>
            <a:ext cx="10515600" cy="4351338"/>
          </a:xfrm>
        </p:spPr>
        <p:txBody>
          <a:bodyPr/>
          <a:lstStyle/>
          <a:p>
            <a:pPr marL="0" indent="0">
              <a:buNone/>
            </a:pPr>
            <a:r>
              <a:rPr lang="de-DE" b="1" dirty="0"/>
              <a:t>Alte Zöpfe bleiben:</a:t>
            </a:r>
          </a:p>
          <a:p>
            <a:pPr marL="0" indent="0">
              <a:buNone/>
            </a:pPr>
            <a:r>
              <a:rPr lang="de-DE" dirty="0"/>
              <a:t>Jetzt, wo der Regelunterricht wieder losgeht, wird der Eindruck erweckt, man könne zu den alten Maßstäben zurückkehren – nur eben mit Hygienekonzept.</a:t>
            </a:r>
            <a:endParaRPr lang="de-DE" b="1" dirty="0"/>
          </a:p>
          <a:p>
            <a:pPr marL="0" indent="0">
              <a:buNone/>
            </a:pPr>
            <a:r>
              <a:rPr lang="de-DE" dirty="0"/>
              <a:t>Es geht um die</a:t>
            </a:r>
            <a:r>
              <a:rPr lang="de-DE" b="1" dirty="0"/>
              <a:t> alten</a:t>
            </a:r>
            <a:r>
              <a:rPr lang="de-DE" dirty="0"/>
              <a:t> Lehrpläne, die </a:t>
            </a:r>
            <a:r>
              <a:rPr lang="de-DE" b="1" dirty="0"/>
              <a:t>alten</a:t>
            </a:r>
            <a:r>
              <a:rPr lang="de-DE" dirty="0"/>
              <a:t> Leistungsmessungen die </a:t>
            </a:r>
            <a:r>
              <a:rPr lang="de-DE" b="1" dirty="0"/>
              <a:t>alten </a:t>
            </a:r>
            <a:r>
              <a:rPr lang="de-DE" dirty="0"/>
              <a:t>Abschlüsse.</a:t>
            </a:r>
          </a:p>
          <a:p>
            <a:pPr marL="0" indent="0">
              <a:buNone/>
            </a:pPr>
            <a:r>
              <a:rPr lang="de-DE" dirty="0"/>
              <a:t>Das Heil wird derzeit vor allem in der </a:t>
            </a:r>
            <a:r>
              <a:rPr lang="de-DE" b="1" dirty="0"/>
              <a:t>Digitalisierung des Lernens und Lehrens</a:t>
            </a:r>
            <a:r>
              <a:rPr lang="de-DE" dirty="0"/>
              <a:t> gesucht. </a:t>
            </a:r>
            <a:r>
              <a:rPr lang="de-DE" b="1" dirty="0"/>
              <a:t>Hybride Lernformen </a:t>
            </a:r>
            <a:r>
              <a:rPr lang="de-DE" dirty="0"/>
              <a:t>scheinen das neue Wundermittel.</a:t>
            </a:r>
          </a:p>
        </p:txBody>
      </p:sp>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2373" y="6026150"/>
            <a:ext cx="1996966" cy="571500"/>
          </a:xfrm>
          <a:prstGeom prst="rect">
            <a:avLst/>
          </a:prstGeom>
        </p:spPr>
      </p:pic>
      <p:sp>
        <p:nvSpPr>
          <p:cNvPr id="7" name="Foliennummernplatzhalter 6"/>
          <p:cNvSpPr>
            <a:spLocks noGrp="1"/>
          </p:cNvSpPr>
          <p:nvPr>
            <p:ph type="sldNum" sz="quarter" idx="12"/>
          </p:nvPr>
        </p:nvSpPr>
        <p:spPr/>
        <p:txBody>
          <a:bodyPr/>
          <a:lstStyle/>
          <a:p>
            <a:fld id="{6FACCB9E-968F-46FE-ACA9-E7C422259404}" type="slidenum">
              <a:rPr lang="de-DE" smtClean="0"/>
              <a:t>5</a:t>
            </a:fld>
            <a:endParaRPr lang="de-DE"/>
          </a:p>
        </p:txBody>
      </p:sp>
    </p:spTree>
    <p:extLst>
      <p:ext uri="{BB962C8B-B14F-4D97-AF65-F5344CB8AC3E}">
        <p14:creationId xmlns:p14="http://schemas.microsoft.com/office/powerpoint/2010/main" val="1618102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Bildung nach Corona</a:t>
            </a:r>
            <a:endParaRPr lang="de-DE" dirty="0"/>
          </a:p>
        </p:txBody>
      </p:sp>
      <p:sp>
        <p:nvSpPr>
          <p:cNvPr id="3" name="Inhaltsplatzhalter 2"/>
          <p:cNvSpPr>
            <a:spLocks noGrp="1"/>
          </p:cNvSpPr>
          <p:nvPr>
            <p:ph idx="1"/>
          </p:nvPr>
        </p:nvSpPr>
        <p:spPr>
          <a:xfrm>
            <a:off x="838200" y="1408386"/>
            <a:ext cx="10515600" cy="4617764"/>
          </a:xfrm>
        </p:spPr>
        <p:txBody>
          <a:bodyPr/>
          <a:lstStyle/>
          <a:p>
            <a:pPr marL="0" indent="0">
              <a:buNone/>
            </a:pPr>
            <a:r>
              <a:rPr lang="de-DE" b="1" dirty="0"/>
              <a:t>Neue Probleme kommen hinzu:</a:t>
            </a:r>
            <a:endParaRPr lang="de-DE" dirty="0"/>
          </a:p>
          <a:p>
            <a:r>
              <a:rPr lang="de-DE" dirty="0"/>
              <a:t>Durch </a:t>
            </a:r>
            <a:r>
              <a:rPr lang="de-DE" dirty="0" err="1"/>
              <a:t>Homeschooling</a:t>
            </a:r>
            <a:r>
              <a:rPr lang="de-DE" dirty="0"/>
              <a:t> aus der (Personal)Not eine Tugend machen.</a:t>
            </a:r>
          </a:p>
          <a:p>
            <a:r>
              <a:rPr lang="de-DE" dirty="0"/>
              <a:t>Wer soll </a:t>
            </a:r>
            <a:r>
              <a:rPr lang="de-DE" dirty="0" err="1"/>
              <a:t>Homeschooling</a:t>
            </a:r>
            <a:r>
              <a:rPr lang="de-DE" dirty="0"/>
              <a:t> begleiten?</a:t>
            </a:r>
          </a:p>
          <a:p>
            <a:r>
              <a:rPr lang="de-DE" dirty="0"/>
              <a:t>Verstetigung hybrider Lernformen stellt Ganztagsschulkonzepte infrage.</a:t>
            </a:r>
          </a:p>
          <a:p>
            <a:r>
              <a:rPr lang="de-DE" dirty="0"/>
              <a:t>Für Präsenzunterricht in kleinen Lerngruppen fehlt erst recht Personal. Aber niemand spricht noch von mehr Ausbildung!</a:t>
            </a:r>
          </a:p>
          <a:p>
            <a:r>
              <a:rPr lang="de-DE" dirty="0"/>
              <a:t>Blendet Learning als Prinzip wird soziale Ungleichheit verstärken.</a:t>
            </a:r>
          </a:p>
          <a:p>
            <a:r>
              <a:rPr lang="de-DE" dirty="0"/>
              <a:t>Schulen sind für neue Lernkonzepte nicht gebaut.</a:t>
            </a:r>
          </a:p>
          <a:p>
            <a:endParaRPr lang="de-DE" dirty="0"/>
          </a:p>
          <a:p>
            <a:endParaRPr lang="de-DE" dirty="0"/>
          </a:p>
        </p:txBody>
      </p:sp>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01050" y="6026150"/>
            <a:ext cx="1996966" cy="571500"/>
          </a:xfrm>
          <a:prstGeom prst="rect">
            <a:avLst/>
          </a:prstGeom>
        </p:spPr>
      </p:pic>
      <p:sp>
        <p:nvSpPr>
          <p:cNvPr id="8" name="Foliennummernplatzhalter 7"/>
          <p:cNvSpPr>
            <a:spLocks noGrp="1"/>
          </p:cNvSpPr>
          <p:nvPr>
            <p:ph type="sldNum" sz="quarter" idx="12"/>
          </p:nvPr>
        </p:nvSpPr>
        <p:spPr/>
        <p:txBody>
          <a:bodyPr/>
          <a:lstStyle/>
          <a:p>
            <a:fld id="{6FACCB9E-968F-46FE-ACA9-E7C422259404}" type="slidenum">
              <a:rPr lang="de-DE" smtClean="0"/>
              <a:t>6</a:t>
            </a:fld>
            <a:endParaRPr lang="de-DE"/>
          </a:p>
        </p:txBody>
      </p:sp>
    </p:spTree>
    <p:extLst>
      <p:ext uri="{BB962C8B-B14F-4D97-AF65-F5344CB8AC3E}">
        <p14:creationId xmlns:p14="http://schemas.microsoft.com/office/powerpoint/2010/main" val="1784238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75635"/>
            <a:ext cx="10515600" cy="1325563"/>
          </a:xfrm>
        </p:spPr>
        <p:txBody>
          <a:bodyPr/>
          <a:lstStyle/>
          <a:p>
            <a:r>
              <a:rPr lang="de-DE" b="1" dirty="0"/>
              <a:t>Bildung nach Corona</a:t>
            </a:r>
            <a:endParaRPr lang="de-DE" dirty="0"/>
          </a:p>
        </p:txBody>
      </p:sp>
      <p:sp>
        <p:nvSpPr>
          <p:cNvPr id="3" name="Inhaltsplatzhalter 2"/>
          <p:cNvSpPr>
            <a:spLocks noGrp="1"/>
          </p:cNvSpPr>
          <p:nvPr>
            <p:ph idx="1"/>
          </p:nvPr>
        </p:nvSpPr>
        <p:spPr>
          <a:xfrm>
            <a:off x="838200" y="1510315"/>
            <a:ext cx="10515600" cy="4351338"/>
          </a:xfrm>
        </p:spPr>
        <p:txBody>
          <a:bodyPr>
            <a:normAutofit/>
          </a:bodyPr>
          <a:lstStyle/>
          <a:p>
            <a:pPr marL="0" indent="0">
              <a:buNone/>
            </a:pPr>
            <a:r>
              <a:rPr lang="de-DE" b="1" dirty="0"/>
              <a:t>Schule muss eine gesamtgesellschaftliche Aufgabe der öffentlichen Daseinsvorsorge sein und bleiben. Ihre Aufgabe ist vor allem eine solide Allgemeinbildung für alle. </a:t>
            </a:r>
          </a:p>
          <a:p>
            <a:r>
              <a:rPr lang="de-DE" dirty="0"/>
              <a:t>Wir brauchen ein neues Verständnis von allgemeiner Bildung – jetzt erst recht!</a:t>
            </a:r>
          </a:p>
          <a:p>
            <a:r>
              <a:rPr lang="de-DE" dirty="0"/>
              <a:t>Schleicher kritisiert das Lernen im Gleichschritt – aber wie soll das gehen bei dem alten Lehrplanverständnis. </a:t>
            </a:r>
          </a:p>
          <a:p>
            <a:r>
              <a:rPr lang="de-DE" dirty="0"/>
              <a:t>Die ständigen Forderungen nach mehr Einheitlichkeit hindern massiv bei der notwendigen Reform.</a:t>
            </a:r>
          </a:p>
          <a:p>
            <a:pPr marL="0" indent="0">
              <a:buNone/>
            </a:pPr>
            <a:endParaRPr lang="de-DE" dirty="0"/>
          </a:p>
          <a:p>
            <a:endParaRPr lang="de-DE" dirty="0"/>
          </a:p>
        </p:txBody>
      </p:sp>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9007" y="6026150"/>
            <a:ext cx="1996966" cy="571500"/>
          </a:xfrm>
          <a:prstGeom prst="rect">
            <a:avLst/>
          </a:prstGeom>
        </p:spPr>
      </p:pic>
      <p:sp>
        <p:nvSpPr>
          <p:cNvPr id="7" name="Foliennummernplatzhalter 6"/>
          <p:cNvSpPr>
            <a:spLocks noGrp="1"/>
          </p:cNvSpPr>
          <p:nvPr>
            <p:ph type="sldNum" sz="quarter" idx="12"/>
          </p:nvPr>
        </p:nvSpPr>
        <p:spPr/>
        <p:txBody>
          <a:bodyPr/>
          <a:lstStyle/>
          <a:p>
            <a:fld id="{6FACCB9E-968F-46FE-ACA9-E7C422259404}" type="slidenum">
              <a:rPr lang="de-DE" smtClean="0"/>
              <a:t>7</a:t>
            </a:fld>
            <a:endParaRPr lang="de-DE"/>
          </a:p>
        </p:txBody>
      </p:sp>
    </p:spTree>
    <p:extLst>
      <p:ext uri="{BB962C8B-B14F-4D97-AF65-F5344CB8AC3E}">
        <p14:creationId xmlns:p14="http://schemas.microsoft.com/office/powerpoint/2010/main" val="4177418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Bildung nach Corona</a:t>
            </a:r>
            <a:endParaRPr lang="de-DE" dirty="0"/>
          </a:p>
        </p:txBody>
      </p:sp>
      <p:sp>
        <p:nvSpPr>
          <p:cNvPr id="3" name="Inhaltsplatzhalter 2"/>
          <p:cNvSpPr>
            <a:spLocks noGrp="1"/>
          </p:cNvSpPr>
          <p:nvPr>
            <p:ph idx="1"/>
          </p:nvPr>
        </p:nvSpPr>
        <p:spPr>
          <a:xfrm>
            <a:off x="838200" y="1435785"/>
            <a:ext cx="10515600" cy="5049098"/>
          </a:xfrm>
        </p:spPr>
        <p:txBody>
          <a:bodyPr>
            <a:normAutofit fontScale="77500" lnSpcReduction="20000"/>
          </a:bodyPr>
          <a:lstStyle/>
          <a:p>
            <a:pPr marL="0" indent="0">
              <a:buNone/>
            </a:pPr>
            <a:r>
              <a:rPr lang="de-DE" dirty="0"/>
              <a:t>Wir müssen den </a:t>
            </a:r>
            <a:r>
              <a:rPr lang="de-DE" b="1" dirty="0"/>
              <a:t>Unterschied zwischen Vergleichbarkeit, Gleichwertigkeit, das Gleiche und Dasselbe</a:t>
            </a:r>
            <a:r>
              <a:rPr lang="de-DE" dirty="0"/>
              <a:t> begreifen.</a:t>
            </a:r>
          </a:p>
          <a:p>
            <a:pPr marL="0" indent="0">
              <a:buNone/>
            </a:pPr>
            <a:r>
              <a:rPr lang="de-DE" dirty="0"/>
              <a:t>Unter den Bedingungen zentraler Prüfungen bedeutet die Forderung, überall </a:t>
            </a:r>
            <a:r>
              <a:rPr lang="de-DE" b="1" dirty="0"/>
              <a:t>das Gleiche</a:t>
            </a:r>
            <a:r>
              <a:rPr lang="de-DE" dirty="0"/>
              <a:t> zu lernen, dass möglichst </a:t>
            </a:r>
            <a:r>
              <a:rPr lang="de-DE" b="1" dirty="0"/>
              <a:t>Dasselbe</a:t>
            </a:r>
            <a:r>
              <a:rPr lang="de-DE" dirty="0"/>
              <a:t> gelernt werden soll, damit der sichere Wissenserwerb abgeprüft werden kann. </a:t>
            </a:r>
          </a:p>
          <a:p>
            <a:pPr marL="0" indent="0">
              <a:buNone/>
            </a:pPr>
            <a:r>
              <a:rPr lang="de-DE" b="1" dirty="0"/>
              <a:t>Damit geht eine Entwertung und Einengung allgemeiner Bildung einher. </a:t>
            </a:r>
          </a:p>
          <a:p>
            <a:pPr marL="0" indent="0">
              <a:buNone/>
            </a:pPr>
            <a:r>
              <a:rPr lang="de-DE" b="1" dirty="0"/>
              <a:t>Weiteres wird in die private Initiative verlagert.</a:t>
            </a:r>
            <a:endParaRPr lang="de-DE" dirty="0"/>
          </a:p>
          <a:p>
            <a:pPr marL="0" indent="0">
              <a:buNone/>
            </a:pPr>
            <a:endParaRPr lang="de-DE" dirty="0"/>
          </a:p>
          <a:p>
            <a:pPr marL="0" indent="0">
              <a:buNone/>
            </a:pPr>
            <a:r>
              <a:rPr lang="de-DE" dirty="0"/>
              <a:t>Was ist Bildung? Wie entsteht sie?</a:t>
            </a:r>
          </a:p>
          <a:p>
            <a:pPr marL="0" indent="0">
              <a:buNone/>
            </a:pPr>
            <a:r>
              <a:rPr lang="de-DE" b="1" i="1" dirty="0"/>
              <a:t>"So wird es allmählich zur Gewohnheit, Wissen mit Bildung zu verwechseln. </a:t>
            </a:r>
            <a:br>
              <a:rPr lang="de-DE" i="1" dirty="0"/>
            </a:br>
            <a:r>
              <a:rPr lang="de-DE" b="1" i="1" dirty="0"/>
              <a:t>Bildung aber ist das, was übrigbleibt, wenn das Wissen bereits überholt oder nicht mehr zur Hand [ist]. Der Kopf ist zum Denken da nicht zum Merken. Bildung ist folglich die Krone des Wissens, der Endzweck aller Lernbemühungen, dessen Verwirklichung nicht anbefohlen, nicht nach einem Plan in wenigen Jahren hergestellt werden kann."</a:t>
            </a:r>
            <a:r>
              <a:rPr lang="de-DE" i="1" dirty="0"/>
              <a:t> </a:t>
            </a:r>
            <a:endParaRPr lang="de-DE" dirty="0"/>
          </a:p>
          <a:p>
            <a:pPr marL="0" indent="0">
              <a:buNone/>
            </a:pPr>
            <a:r>
              <a:rPr lang="de-DE" sz="2300" i="1" dirty="0"/>
              <a:t>Inge von Wangenheim: Genosse Jemand und die Klassik. </a:t>
            </a:r>
            <a:r>
              <a:rPr lang="de-DE" sz="2300" dirty="0"/>
              <a:t>Gedanken eines Schriftstellers auf der Suche nach dem Erbe seiner Zeit. Halle/Leipzig 1981, S.45</a:t>
            </a:r>
          </a:p>
          <a:p>
            <a:pPr marL="0" indent="0">
              <a:buNone/>
            </a:pPr>
            <a:endParaRPr lang="de-DE" dirty="0"/>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9007" y="6026150"/>
            <a:ext cx="1996966" cy="571500"/>
          </a:xfrm>
          <a:prstGeom prst="rect">
            <a:avLst/>
          </a:prstGeom>
        </p:spPr>
      </p:pic>
      <p:sp>
        <p:nvSpPr>
          <p:cNvPr id="6" name="Foliennummernplatzhalter 5"/>
          <p:cNvSpPr>
            <a:spLocks noGrp="1"/>
          </p:cNvSpPr>
          <p:nvPr>
            <p:ph type="sldNum" sz="quarter" idx="12"/>
          </p:nvPr>
        </p:nvSpPr>
        <p:spPr/>
        <p:txBody>
          <a:bodyPr/>
          <a:lstStyle/>
          <a:p>
            <a:fld id="{6FACCB9E-968F-46FE-ACA9-E7C422259404}" type="slidenum">
              <a:rPr lang="de-DE" smtClean="0"/>
              <a:t>8</a:t>
            </a:fld>
            <a:endParaRPr lang="de-DE"/>
          </a:p>
        </p:txBody>
      </p:sp>
    </p:spTree>
    <p:extLst>
      <p:ext uri="{BB962C8B-B14F-4D97-AF65-F5344CB8AC3E}">
        <p14:creationId xmlns:p14="http://schemas.microsoft.com/office/powerpoint/2010/main" val="1115975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Bildung nach Corona</a:t>
            </a:r>
          </a:p>
        </p:txBody>
      </p:sp>
      <p:sp>
        <p:nvSpPr>
          <p:cNvPr id="5" name="Inhaltsplatzhalter 4"/>
          <p:cNvSpPr>
            <a:spLocks noGrp="1"/>
          </p:cNvSpPr>
          <p:nvPr>
            <p:ph idx="1"/>
          </p:nvPr>
        </p:nvSpPr>
        <p:spPr/>
        <p:txBody>
          <a:bodyPr/>
          <a:lstStyle/>
          <a:p>
            <a:pPr marL="0" indent="0">
              <a:buNone/>
            </a:pPr>
            <a:r>
              <a:rPr lang="de-DE" dirty="0"/>
              <a:t>Andreas Schleicher: FR vom 1.2.19: „Wir haben Schüler im 21. Jahrhundert, Unterricht aus dem 20. Jahrhundert und ein Schulsystem aus dem 19. Jahrhundert.“</a:t>
            </a:r>
          </a:p>
          <a:p>
            <a:pPr marL="0" indent="0">
              <a:buNone/>
            </a:pPr>
            <a:r>
              <a:rPr lang="de-DE" b="1" dirty="0"/>
              <a:t>Konsequenz: das Schulsystem und der Unterricht müssen verändert werden. Dazu sind alte Zöpfe zu hinterfragen. Z.B.</a:t>
            </a:r>
          </a:p>
          <a:p>
            <a:r>
              <a:rPr lang="de-DE" dirty="0"/>
              <a:t>das mit der Abschlussvergabe verbundene Berechtigungswesen</a:t>
            </a:r>
          </a:p>
          <a:p>
            <a:r>
              <a:rPr lang="de-DE" dirty="0"/>
              <a:t>das Allgemeinbildungsverständnis aus dem 20. Jahrhundert</a:t>
            </a:r>
          </a:p>
          <a:p>
            <a:r>
              <a:rPr lang="de-DE" dirty="0"/>
              <a:t>das Ausrichten von allgemeinbildender Schule an vermeintlichen Erfordernissen des Arbeitsmarktes.</a:t>
            </a:r>
          </a:p>
          <a:p>
            <a:pPr marL="0" indent="0">
              <a:buNone/>
            </a:pPr>
            <a:endParaRPr lang="de-DE" dirty="0"/>
          </a:p>
          <a:p>
            <a:endParaRPr lang="de-DE" dirty="0"/>
          </a:p>
        </p:txBody>
      </p:sp>
      <p:pic>
        <p:nvPicPr>
          <p:cNvPr id="7" name="Grafik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9007" y="6026150"/>
            <a:ext cx="1996966" cy="571500"/>
          </a:xfrm>
          <a:prstGeom prst="rect">
            <a:avLst/>
          </a:prstGeom>
        </p:spPr>
      </p:pic>
      <p:sp>
        <p:nvSpPr>
          <p:cNvPr id="8" name="Foliennummernplatzhalter 7"/>
          <p:cNvSpPr>
            <a:spLocks noGrp="1"/>
          </p:cNvSpPr>
          <p:nvPr>
            <p:ph type="sldNum" sz="quarter" idx="12"/>
          </p:nvPr>
        </p:nvSpPr>
        <p:spPr/>
        <p:txBody>
          <a:bodyPr/>
          <a:lstStyle/>
          <a:p>
            <a:fld id="{6FACCB9E-968F-46FE-ACA9-E7C422259404}" type="slidenum">
              <a:rPr lang="de-DE" smtClean="0"/>
              <a:t>9</a:t>
            </a:fld>
            <a:endParaRPr lang="de-DE"/>
          </a:p>
        </p:txBody>
      </p:sp>
    </p:spTree>
    <p:extLst>
      <p:ext uri="{BB962C8B-B14F-4D97-AF65-F5344CB8AC3E}">
        <p14:creationId xmlns:p14="http://schemas.microsoft.com/office/powerpoint/2010/main" val="142492747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1170</Words>
  <Application>Microsoft Office PowerPoint</Application>
  <PresentationFormat>Breitbild</PresentationFormat>
  <Paragraphs>129</Paragraphs>
  <Slides>16</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16</vt:i4>
      </vt:variant>
    </vt:vector>
  </HeadingPairs>
  <TitlesOfParts>
    <vt:vector size="20" baseType="lpstr">
      <vt:lpstr>Arial</vt:lpstr>
      <vt:lpstr>Calibri</vt:lpstr>
      <vt:lpstr>Calibri Light</vt:lpstr>
      <vt:lpstr>Office</vt:lpstr>
      <vt:lpstr>PowerPoint-Präsentation</vt:lpstr>
      <vt:lpstr>Bildung nach Corona</vt:lpstr>
      <vt:lpstr>Bildung nach Corona</vt:lpstr>
      <vt:lpstr>Bildung nach Corona</vt:lpstr>
      <vt:lpstr>Bildung nach Corona</vt:lpstr>
      <vt:lpstr>Bildung nach Corona</vt:lpstr>
      <vt:lpstr>Bildung nach Corona</vt:lpstr>
      <vt:lpstr>Bildung nach Corona</vt:lpstr>
      <vt:lpstr>Bildung nach Corona</vt:lpstr>
      <vt:lpstr>Bildung nach Corona</vt:lpstr>
      <vt:lpstr>Bildung nach Corona</vt:lpstr>
      <vt:lpstr>Bildung nach Corona</vt:lpstr>
      <vt:lpstr>Bildung nach Corona</vt:lpstr>
      <vt:lpstr>Bildung nach Corona</vt:lpstr>
      <vt:lpstr>Bildung nach Corona</vt:lpstr>
      <vt:lpstr>Bildung nach Corona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Rosi Hein</dc:creator>
  <cp:lastModifiedBy>Silke Michels</cp:lastModifiedBy>
  <cp:revision>19</cp:revision>
  <cp:lastPrinted>2020-09-03T14:44:25Z</cp:lastPrinted>
  <dcterms:created xsi:type="dcterms:W3CDTF">2020-09-03T12:39:39Z</dcterms:created>
  <dcterms:modified xsi:type="dcterms:W3CDTF">2020-09-29T20:14:01Z</dcterms:modified>
</cp:coreProperties>
</file>